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20"/>
  </p:notesMasterIdLst>
  <p:sldIdLst>
    <p:sldId id="304" r:id="rId2"/>
    <p:sldId id="325" r:id="rId3"/>
    <p:sldId id="327" r:id="rId4"/>
    <p:sldId id="328" r:id="rId5"/>
    <p:sldId id="332" r:id="rId6"/>
    <p:sldId id="333" r:id="rId7"/>
    <p:sldId id="330" r:id="rId8"/>
    <p:sldId id="334" r:id="rId9"/>
    <p:sldId id="335" r:id="rId10"/>
    <p:sldId id="336" r:id="rId11"/>
    <p:sldId id="337" r:id="rId12"/>
    <p:sldId id="340" r:id="rId13"/>
    <p:sldId id="341" r:id="rId14"/>
    <p:sldId id="339" r:id="rId15"/>
    <p:sldId id="338" r:id="rId16"/>
    <p:sldId id="342" r:id="rId17"/>
    <p:sldId id="343" r:id="rId18"/>
    <p:sldId id="319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702500"/>
    <a:srgbClr val="FF9933"/>
    <a:srgbClr val="CB6007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9" autoAdjust="0"/>
    <p:restoredTop sz="94660"/>
  </p:normalViewPr>
  <p:slideViewPr>
    <p:cSldViewPr>
      <p:cViewPr>
        <p:scale>
          <a:sx n="100" d="100"/>
          <a:sy n="100" d="100"/>
        </p:scale>
        <p:origin x="-156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493653-0052-4585-BB65-739D6372926F}" type="datetimeFigureOut">
              <a:rPr lang="ru-RU" smtClean="0"/>
              <a:pPr/>
              <a:t>21.02.2017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21E991-BF71-4F1A-A08E-E34F0AB7B0E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20763C2-2CF3-4A8D-A2F6-52AAD25DF55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20763C2-2CF3-4A8D-A2F6-52AAD25DF55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20763C2-2CF3-4A8D-A2F6-52AAD25DF55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AFAF-F440-4BEA-83C0-06215780B2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763C2-2CF3-4A8D-A2F6-52AAD25DF55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43CAFAF-F440-4BEA-83C0-06215780B219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21.02.2017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corowina.ucoz.com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ransition>
    <p:pull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39552" y="1628800"/>
            <a:ext cx="7433445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Отдел льгот, </a:t>
            </a:r>
          </a:p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социально-трудового,</a:t>
            </a:r>
          </a:p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бытового и материального</a:t>
            </a:r>
          </a:p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снабжения инвалидов</a:t>
            </a:r>
          </a:p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 </a:t>
            </a: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ветеранов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14133" y="1124744"/>
            <a:ext cx="18473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6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23728" y="5373216"/>
            <a:ext cx="5040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Управление социальной защиты населения администрации Алексеевского района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n w="10541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 smtClean="0">
                <a:ln w="10541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ln w="10541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Оказываемые услуги</a:t>
            </a:r>
            <a:br>
              <a:rPr lang="ru-RU" b="1" dirty="0" smtClean="0">
                <a:ln w="10541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392488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sz="2600" dirty="0" smtClean="0">
                <a:solidFill>
                  <a:srgbClr val="702500"/>
                </a:solidFill>
                <a:latin typeface="Arial" pitchFamily="34" charset="0"/>
                <a:cs typeface="Arial" pitchFamily="34" charset="0"/>
              </a:rPr>
              <a:t>Прием документов для присвоения гражданам звания ветерана труда с последующим вручением удостоверения «Ветеран труда»</a:t>
            </a:r>
          </a:p>
          <a:p>
            <a:pPr algn="just">
              <a:buFont typeface="Wingdings" pitchFamily="2" charset="2"/>
              <a:buChar char="v"/>
            </a:pPr>
            <a:r>
              <a:rPr lang="ru-RU" sz="2600" dirty="0" smtClean="0">
                <a:solidFill>
                  <a:srgbClr val="702500"/>
                </a:solidFill>
                <a:latin typeface="Arial" pitchFamily="34" charset="0"/>
                <a:cs typeface="Arial" pitchFamily="34" charset="0"/>
              </a:rPr>
              <a:t> Выдача удостоверений гражданам льготных категорий</a:t>
            </a:r>
          </a:p>
          <a:p>
            <a:pPr algn="just">
              <a:buFont typeface="Wingdings" pitchFamily="2" charset="2"/>
              <a:buChar char="v"/>
            </a:pPr>
            <a:r>
              <a:rPr lang="ru-RU" sz="2600" dirty="0" smtClean="0">
                <a:solidFill>
                  <a:srgbClr val="702500"/>
                </a:solidFill>
                <a:latin typeface="Arial" pitchFamily="34" charset="0"/>
                <a:cs typeface="Arial" pitchFamily="34" charset="0"/>
              </a:rPr>
              <a:t> Признание граждан и их семей малоимущими</a:t>
            </a:r>
          </a:p>
          <a:p>
            <a:pPr algn="just">
              <a:buFont typeface="Wingdings" pitchFamily="2" charset="2"/>
              <a:buChar char="v"/>
            </a:pPr>
            <a:r>
              <a:rPr lang="ru-RU" sz="2600" dirty="0" smtClean="0">
                <a:solidFill>
                  <a:srgbClr val="702500"/>
                </a:solidFill>
                <a:latin typeface="Arial" pitchFamily="34" charset="0"/>
                <a:cs typeface="Arial" pitchFamily="34" charset="0"/>
              </a:rPr>
              <a:t>Оформление документов для обеспечения протезно-ортопедическими изделиями</a:t>
            </a:r>
          </a:p>
          <a:p>
            <a:pPr algn="just">
              <a:buFont typeface="Wingdings" pitchFamily="2" charset="2"/>
              <a:buChar char="v"/>
            </a:pPr>
            <a:r>
              <a:rPr lang="ru-RU" sz="2600" dirty="0" smtClean="0">
                <a:solidFill>
                  <a:srgbClr val="702500"/>
                </a:solidFill>
                <a:latin typeface="Arial" pitchFamily="34" charset="0"/>
                <a:cs typeface="Arial" pitchFamily="34" charset="0"/>
              </a:rPr>
              <a:t>Назначение и выплата пособий и компенсаций гражданам определенных категорий</a:t>
            </a:r>
          </a:p>
          <a:p>
            <a:pPr algn="just">
              <a:buNone/>
            </a:pPr>
            <a:r>
              <a:rPr lang="ru-RU" sz="2400" dirty="0" smtClean="0">
                <a:solidFill>
                  <a:srgbClr val="702500"/>
                </a:solidFill>
                <a:latin typeface="Arial" pitchFamily="34" charset="0"/>
                <a:cs typeface="Arial" pitchFamily="34" charset="0"/>
              </a:rPr>
              <a:t>           </a:t>
            </a:r>
          </a:p>
          <a:p>
            <a:pPr algn="just">
              <a:buFont typeface="Wingdings" pitchFamily="2" charset="2"/>
              <a:buChar char="v"/>
            </a:pPr>
            <a:endParaRPr lang="ru-RU" sz="2400" dirty="0" smtClean="0">
              <a:solidFill>
                <a:srgbClr val="7025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КОМУ</a:t>
            </a:r>
            <a:r>
              <a:rPr lang="ru-RU" dirty="0" smtClean="0">
                <a:solidFill>
                  <a:srgbClr val="C00000"/>
                </a:solidFill>
              </a:rPr>
              <a:t> ПРИСВАИВАЮТ ЗВАНИЕ «ВЕТЕРАН ТРУДА»?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700808"/>
            <a:ext cx="8208912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ТОМУ, КТО:</a:t>
            </a:r>
          </a:p>
          <a:p>
            <a:pPr>
              <a:buNone/>
            </a:pP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удостоен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почетных званий СССР или Российской Федерации, благодарности Президента Российской Федерации  </a:t>
            </a:r>
          </a:p>
          <a:p>
            <a:pPr>
              <a:buNone/>
            </a:pP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или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 награжден орденами или медалями СССР или Российской Федерации</a:t>
            </a:r>
          </a:p>
          <a:p>
            <a:pPr>
              <a:buNone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или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в процессе своей трудовой деятельности (не менее 15 лет в соответствующей сфере) награжден знаками отличия, медалями, почетными грамотами соответствующего 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министерства (согласно постановления Губернатора области от 9 июня 2006 года №81)</a:t>
            </a:r>
            <a:endParaRPr lang="ru-RU" sz="22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При этом</a:t>
            </a:r>
            <a:r>
              <a:rPr lang="ru-RU" sz="2200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pPr>
              <a:buNone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имеет общий трудовой стаж не менее 20 лет для женщин и не менее 25 лет  для мужчин</a:t>
            </a:r>
          </a:p>
          <a:p>
            <a:r>
              <a:rPr lang="ru-RU" dirty="0" smtClean="0"/>
              <a:t> </a:t>
            </a:r>
            <a:endParaRPr lang="ru-RU" dirty="0" smtClean="0"/>
          </a:p>
        </p:txBody>
      </p:sp>
      <p:sp>
        <p:nvSpPr>
          <p:cNvPr id="28674" name="AutoShape 2" descr="https://im0-tub-ru.yandex.net/i?id=2adbb6c9e3ea94ce5eb26f28081a435b-l&amp;n=1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8678" name="Picture 6" descr="https://im3-tub-ru.yandex.net/i?id=9665df3fcaf631206f94243084e53a1e&amp;n=33&amp;h=150&amp;w=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124744"/>
            <a:ext cx="1584176" cy="1584176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Какие документы предоставить для присвоения звания «Ветеран труда»?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Ксерокопию паспорта</a:t>
            </a:r>
          </a:p>
          <a:p>
            <a: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Ксерокопию наградного </a:t>
            </a:r>
            <a: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удостоверения</a:t>
            </a:r>
            <a:endParaRPr lang="ru-RU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Две фотографии размером </a:t>
            </a:r>
            <a: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3*4</a:t>
            </a:r>
            <a:endParaRPr lang="ru-RU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Ксерокопию трудовой книжки</a:t>
            </a:r>
          </a:p>
          <a:p>
            <a: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Справку об общем трудовом стаже</a:t>
            </a:r>
          </a:p>
          <a:p>
            <a:pPr algn="ctr">
              <a:buNone/>
            </a:pPr>
            <a:endParaRPr lang="ru-RU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ВНИМАНИЕ!</a:t>
            </a:r>
          </a:p>
          <a:p>
            <a:pPr algn="ctr">
              <a:buNone/>
            </a:pPr>
            <a:r>
              <a:rPr lang="ru-RU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Граждане, награжденные ведомственными знаками после 30 июня 2016г., представляют справку об общем трудовом стаже, с указанием стажа в соответствующей сфере деятельности, который должен составлять не менее 15 лет</a:t>
            </a:r>
          </a:p>
          <a:p>
            <a:pPr>
              <a:buNone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7650" name="Picture 2" descr="https://im2-tub-ru.yandex.net/i?id=1a76c0e97eaefc0e6cf62a8149e14309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0158" y="1916832"/>
            <a:ext cx="1773891" cy="1451687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Мы</a:t>
            </a:r>
            <a:r>
              <a:rPr lang="ru-RU" sz="3600" b="1" dirty="0" smtClean="0">
                <a:solidFill>
                  <a:srgbClr val="C00000"/>
                </a:solidFill>
              </a:rPr>
              <a:t> выдадим удостоверение:</a:t>
            </a:r>
            <a:endParaRPr lang="ru-RU" sz="36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668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3146"/>
                <a:gridCol w="662365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Кому?</a:t>
                      </a:r>
                      <a:endParaRPr lang="ru-RU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Что для этого предоставить?</a:t>
                      </a:r>
                      <a:endParaRPr lang="ru-RU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6520" marR="9652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>
                        <a:solidFill>
                          <a:schemeClr val="tx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>
                        <a:solidFill>
                          <a:schemeClr val="tx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>
                        <a:solidFill>
                          <a:schemeClr val="tx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>
                        <a:solidFill>
                          <a:schemeClr val="tx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u="sng" dirty="0" smtClean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Ветерану ВОВ </a:t>
                      </a:r>
                      <a:r>
                        <a:rPr lang="ru-RU" b="1" dirty="0" smtClean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(труженику тыла)</a:t>
                      </a:r>
                    </a:p>
                    <a:p>
                      <a:endParaRPr lang="ru-RU" dirty="0">
                        <a:solidFill>
                          <a:schemeClr val="tx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pPr marL="342900" indent="-342900" algn="l">
                        <a:buAutoNum type="arabicPeriod"/>
                      </a:pPr>
                      <a:r>
                        <a:rPr lang="ru-RU" dirty="0" smtClean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Копию паспорта</a:t>
                      </a: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ru-RU" dirty="0" smtClean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Трудовую книжку  или справку архивных учреждений  и организаций , подтверждающих работу в тылу  в период с 22 июня 1941 года по 9 мая 1945 года  не менее шести месяцев, исключая период работы на временно оккупированных территориях СССР или  удостоверение о награждении орденами или медалями СССР за самоотверженный труд в период Великой Отечественной войны.</a:t>
                      </a: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ru-RU" dirty="0" smtClean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Одну</a:t>
                      </a:r>
                      <a:r>
                        <a:rPr lang="ru-RU" baseline="0" dirty="0" smtClean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dirty="0" smtClean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фотографию 3*4</a:t>
                      </a:r>
                      <a:endParaRPr lang="ru-RU" dirty="0">
                        <a:solidFill>
                          <a:schemeClr val="tx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6520" marR="96520"/>
                </a:tc>
              </a:tr>
              <a:tr h="370840">
                <a:tc>
                  <a:txBody>
                    <a:bodyPr/>
                    <a:lstStyle/>
                    <a:p>
                      <a:endParaRPr lang="ru-RU" b="1" dirty="0" smtClean="0">
                        <a:solidFill>
                          <a:schemeClr val="accent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b="1" dirty="0" smtClean="0">
                        <a:solidFill>
                          <a:schemeClr val="accent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b="1" u="sng" dirty="0" smtClean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Инвалиду ВОВ</a:t>
                      </a:r>
                      <a:endParaRPr lang="ru-RU" b="1" u="sng" dirty="0">
                        <a:solidFill>
                          <a:schemeClr val="accent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pPr marL="342900" indent="-342900" algn="l">
                        <a:buAutoNum type="arabicPeriod"/>
                      </a:pPr>
                      <a:r>
                        <a:rPr lang="ru-RU" dirty="0" smtClean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Копию паспорта</a:t>
                      </a: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ru-RU" dirty="0" smtClean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Справку  бюро МСЭ об инвалидности</a:t>
                      </a: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ru-RU" dirty="0" smtClean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Документ, подтверждающий службу в частях действующей армии в период  ВОВ</a:t>
                      </a: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ru-RU" dirty="0" smtClean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Одну</a:t>
                      </a:r>
                      <a:r>
                        <a:rPr lang="ru-RU" baseline="0" dirty="0" smtClean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dirty="0" smtClean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фотографию 3*4</a:t>
                      </a:r>
                      <a:endParaRPr lang="ru-RU" dirty="0">
                        <a:solidFill>
                          <a:schemeClr val="accent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6520" marR="96520"/>
                </a:tc>
              </a:tr>
            </a:tbl>
          </a:graphicData>
        </a:graphic>
      </p:graphicFrame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Мы</a:t>
            </a:r>
            <a:r>
              <a:rPr lang="ru-RU" sz="3600" b="1" dirty="0" smtClean="0">
                <a:solidFill>
                  <a:srgbClr val="C00000"/>
                </a:solidFill>
              </a:rPr>
              <a:t> выдадим удостоверение:</a:t>
            </a:r>
            <a:endParaRPr lang="ru-RU" sz="36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7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5205"/>
                <a:gridCol w="609159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Кому?</a:t>
                      </a:r>
                      <a:endParaRPr lang="ru-RU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Что для этого предоставить?</a:t>
                      </a:r>
                      <a:endParaRPr lang="ru-RU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6520" marR="9652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u="sng" dirty="0" smtClean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Членам семей </a:t>
                      </a:r>
                      <a:r>
                        <a:rPr lang="ru-RU" sz="1400" b="1" dirty="0" smtClean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погибших (умерших) инвалидов войны, участников ВОВ и ветеранов боевых действий </a:t>
                      </a:r>
                      <a:endParaRPr lang="ru-RU" sz="1400" b="1" dirty="0">
                        <a:solidFill>
                          <a:schemeClr val="accent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b="0" dirty="0" smtClean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Копию паспорта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Копию свидетельства о браке</a:t>
                      </a:r>
                      <a:endParaRPr kumimoji="0" 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Копию свидетельства о смерти</a:t>
                      </a:r>
                      <a:endParaRPr kumimoji="0" 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Архивную справку, подтверждающую</a:t>
                      </a:r>
                      <a:r>
                        <a:rPr kumimoji="0" lang="ru-RU" sz="1800" b="0" i="0" u="none" strike="noStrike" cap="none" normalizeH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прохождение погибшим (умершим) военной службы или участия в боевых действиях</a:t>
                      </a:r>
                      <a:endParaRPr kumimoji="0" 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Одну</a:t>
                      </a:r>
                      <a:r>
                        <a:rPr lang="ru-RU" baseline="0" dirty="0" smtClean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dirty="0" smtClean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фотографию 3*4</a:t>
                      </a:r>
                      <a:endParaRPr lang="ru-RU" b="0" dirty="0">
                        <a:solidFill>
                          <a:schemeClr val="accent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6520" marR="9652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u="sng" dirty="0" smtClean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Бывшим несовершеннолетним узникам </a:t>
                      </a:r>
                      <a:r>
                        <a:rPr lang="ru-RU" sz="1400" b="1" dirty="0" smtClean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концлагерей, гетто и других мест принудительного содержания, созданных фашистами и их союзниками в период Второй мировой войны</a:t>
                      </a:r>
                      <a:endParaRPr lang="ru-RU" sz="1400" b="1" dirty="0">
                        <a:solidFill>
                          <a:schemeClr val="accent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6520" marR="96520"/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b="0" dirty="0" smtClean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Копию паспорта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Архивную справку</a:t>
                      </a:r>
                      <a:endParaRPr kumimoji="0" lang="ru-RU" sz="105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Одну</a:t>
                      </a:r>
                      <a:r>
                        <a:rPr lang="ru-RU" baseline="0" dirty="0" smtClean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dirty="0" smtClean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фотографию 3*4</a:t>
                      </a:r>
                      <a:endParaRPr lang="ru-RU" b="0" dirty="0" smtClean="0">
                        <a:solidFill>
                          <a:schemeClr val="accent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6520" marR="96520"/>
                </a:tc>
              </a:tr>
            </a:tbl>
          </a:graphicData>
        </a:graphic>
      </p:graphicFrame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algn="r"/>
            <a:r>
              <a:rPr lang="ru-RU" sz="32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Признание граждан малоимущими</a:t>
            </a:r>
            <a:endParaRPr lang="ru-RU" sz="3200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</a:rPr>
              <a:t>Для чего это нужно?</a:t>
            </a:r>
          </a:p>
          <a:p>
            <a:pPr algn="just">
              <a:buNone/>
            </a:pP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       Это 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нужно 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для постановки 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на учет в качестве нуждающихся в жилых 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помещениях и предоставления им  жилых помещений по договорам 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социального 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найма</a:t>
            </a:r>
          </a:p>
          <a:p>
            <a:pPr>
              <a:buFontTx/>
              <a:buChar char="-"/>
            </a:pPr>
            <a:endParaRPr lang="ru-RU" sz="2000" b="1" dirty="0" smtClean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Кого </a:t>
            </a:r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признают малоимущими?</a:t>
            </a:r>
          </a:p>
          <a:p>
            <a:pPr>
              <a:buNone/>
            </a:pP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       Жителей 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Белгородской области, </a:t>
            </a:r>
            <a:r>
              <a:rPr lang="ru-RU" sz="20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если:</a:t>
            </a:r>
          </a:p>
          <a:p>
            <a:pPr algn="ctr">
              <a:buNone/>
            </a:pPr>
            <a:endParaRPr lang="ru-RU" sz="1800" b="1" i="1" dirty="0">
              <a:solidFill>
                <a:schemeClr val="accent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3717032"/>
            <a:ext cx="3240360" cy="2304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доходы всех членов семьи 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 год, предшествующий месяцу обращения гражданина с 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заявлени</a:t>
            </a:r>
            <a:r>
              <a:rPr lang="ru-RU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ем,  стоимость имеющего имущества (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жилье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земельные участки, автотранспорт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08104" y="3717032"/>
            <a:ext cx="3168352" cy="2304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стоимости общей площади жилого помещения, которую необходимо приобрести для обеспечения по норме предоставления площади жилого помещения</a:t>
            </a:r>
            <a:endParaRPr lang="ru-RU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3851920" y="4005064"/>
            <a:ext cx="1656184" cy="1656184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Меньше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56084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6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Какие  </a:t>
            </a:r>
            <a:r>
              <a:rPr lang="ru-RU" sz="16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документы </a:t>
            </a:r>
            <a:r>
              <a:rPr lang="ru-RU" sz="16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 предоставляются</a:t>
            </a:r>
            <a:r>
              <a:rPr lang="ru-RU" sz="16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6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для  рассмотрения  о  признании  </a:t>
            </a:r>
            <a:r>
              <a:rPr lang="ru-RU" sz="1600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граждан малоимущими?</a:t>
            </a:r>
            <a:endParaRPr lang="ru-RU" sz="1600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2859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ru-RU" sz="1450" dirty="0" smtClean="0">
                <a:latin typeface="Arial" pitchFamily="34" charset="0"/>
                <a:cs typeface="Arial" pitchFamily="34" charset="0"/>
              </a:rPr>
              <a:t> Документы, удостоверяющие личность всех членов </a:t>
            </a:r>
            <a:r>
              <a:rPr lang="ru-RU" sz="1450" dirty="0" smtClean="0">
                <a:latin typeface="Arial" pitchFamily="34" charset="0"/>
                <a:cs typeface="Arial" pitchFamily="34" charset="0"/>
              </a:rPr>
              <a:t>семьи ( </a:t>
            </a:r>
            <a:r>
              <a:rPr lang="ru-RU" sz="1450" dirty="0" smtClean="0">
                <a:latin typeface="Arial" pitchFamily="34" charset="0"/>
                <a:cs typeface="Arial" pitchFamily="34" charset="0"/>
              </a:rPr>
              <a:t>на детей, не достигших 14 лет - </a:t>
            </a:r>
            <a:r>
              <a:rPr lang="ru-RU" sz="1450" dirty="0" smtClean="0">
                <a:latin typeface="Arial" pitchFamily="34" charset="0"/>
                <a:cs typeface="Arial" pitchFamily="34" charset="0"/>
              </a:rPr>
              <a:t>свидетельство </a:t>
            </a:r>
            <a:r>
              <a:rPr lang="ru-RU" sz="1450" dirty="0" smtClean="0">
                <a:latin typeface="Arial" pitchFamily="34" charset="0"/>
                <a:cs typeface="Arial" pitchFamily="34" charset="0"/>
              </a:rPr>
              <a:t>о рождении)</a:t>
            </a:r>
          </a:p>
          <a:p>
            <a:pPr marL="0" indent="0">
              <a:spcBef>
                <a:spcPts val="0"/>
              </a:spcBef>
            </a:pPr>
            <a:r>
              <a:rPr lang="ru-RU" sz="1450" dirty="0" smtClean="0">
                <a:latin typeface="Arial" pitchFamily="34" charset="0"/>
                <a:cs typeface="Arial" pitchFamily="34" charset="0"/>
              </a:rPr>
              <a:t> Документы, подтверждающие состав семьи (свидетельство о заключении брака или его расторжении, решение об усыновлении (удочерении), судебное решение о признании членом </a:t>
            </a:r>
            <a:r>
              <a:rPr lang="ru-RU" sz="1450" dirty="0" smtClean="0">
                <a:latin typeface="Arial" pitchFamily="34" charset="0"/>
                <a:cs typeface="Arial" pitchFamily="34" charset="0"/>
              </a:rPr>
              <a:t>семьи и т.п.)</a:t>
            </a:r>
            <a:endParaRPr lang="ru-RU" sz="145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</a:pPr>
            <a:r>
              <a:rPr lang="ru-RU" sz="1450" dirty="0" smtClean="0">
                <a:latin typeface="Arial" pitchFamily="34" charset="0"/>
                <a:cs typeface="Arial" pitchFamily="34" charset="0"/>
              </a:rPr>
              <a:t> Документы о постановке гражданина и совершеннолетних членов семьи на налоговый учет (ИНН) </a:t>
            </a:r>
          </a:p>
          <a:p>
            <a:pPr marL="0" indent="0">
              <a:spcBef>
                <a:spcPts val="0"/>
              </a:spcBef>
            </a:pPr>
            <a:r>
              <a:rPr lang="ru-RU" sz="1450" dirty="0" smtClean="0">
                <a:latin typeface="Arial" pitchFamily="34" charset="0"/>
                <a:cs typeface="Arial" pitchFamily="34" charset="0"/>
              </a:rPr>
              <a:t> Документы, подтверждающие </a:t>
            </a:r>
            <a:r>
              <a:rPr lang="ru-RU" sz="1450" dirty="0" smtClean="0">
                <a:latin typeface="Arial" pitchFamily="34" charset="0"/>
                <a:cs typeface="Arial" pitchFamily="34" charset="0"/>
              </a:rPr>
              <a:t>правовые основания владения заявителем и членами его  семьи подлежащим налогообложению имуществом на праве собственности </a:t>
            </a:r>
            <a:r>
              <a:rPr lang="ru-RU" sz="1450" dirty="0" smtClean="0">
                <a:latin typeface="Arial" pitchFamily="34" charset="0"/>
                <a:cs typeface="Arial" pitchFamily="34" charset="0"/>
              </a:rPr>
              <a:t>(ордер, договор социального найма и другие)</a:t>
            </a:r>
          </a:p>
          <a:p>
            <a:pPr marL="0" indent="0">
              <a:spcBef>
                <a:spcPts val="0"/>
              </a:spcBef>
            </a:pPr>
            <a:r>
              <a:rPr lang="ru-RU" sz="1450" dirty="0" smtClean="0">
                <a:latin typeface="Arial" pitchFamily="34" charset="0"/>
                <a:cs typeface="Arial" pitchFamily="34" charset="0"/>
              </a:rPr>
              <a:t>Документы, подтверждающие все виды и размер доходов заявителя и всех членов семьи за один календарный год, предшествующий месяцу </a:t>
            </a:r>
            <a:r>
              <a:rPr lang="ru-RU" sz="1450" dirty="0" smtClean="0">
                <a:latin typeface="Arial" pitchFamily="34" charset="0"/>
                <a:cs typeface="Arial" pitchFamily="34" charset="0"/>
              </a:rPr>
              <a:t>обращения (все выплаты по заработной плате, пенсии, пособия, компенсационные выплаты, денежные выплаты, предоставляемые гражданам в виде мер социальной поддержки, ежемесячные денежные выплаты, различные виды доходов, определенные в законе  Белгородской области от 12.10.2006 г. №65)</a:t>
            </a:r>
            <a:endParaRPr lang="ru-RU" sz="145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</a:pPr>
            <a:r>
              <a:rPr lang="ru-RU" sz="1450" dirty="0" smtClean="0">
                <a:latin typeface="Arial" pitchFamily="34" charset="0"/>
                <a:cs typeface="Arial" pitchFamily="34" charset="0"/>
              </a:rPr>
              <a:t> Документы, подтверждающие наличие (отсутствие)  принадлежащего на праве собственности заявителю и совершеннолетним членам его семьи или одиноко проживающему заявителю налогооблагаемого имущества (автомобили и другие транспортные средства – МОТОТРЭР), в т.ч. за пределами Алексеевского </a:t>
            </a:r>
            <a:r>
              <a:rPr lang="ru-RU" sz="1450" dirty="0" smtClean="0">
                <a:latin typeface="Arial" pitchFamily="34" charset="0"/>
                <a:cs typeface="Arial" pitchFamily="34" charset="0"/>
              </a:rPr>
              <a:t>района</a:t>
            </a:r>
            <a:endParaRPr lang="ru-RU" sz="145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</a:pPr>
            <a:r>
              <a:rPr lang="ru-RU" sz="1450" dirty="0" smtClean="0">
                <a:latin typeface="Arial" pitchFamily="34" charset="0"/>
                <a:cs typeface="Arial" pitchFamily="34" charset="0"/>
              </a:rPr>
              <a:t>Документы, подтверждающие наличие или отсутствие средств, находящихся во вкладах в банках или иных кредитных </a:t>
            </a:r>
            <a:r>
              <a:rPr lang="ru-RU" sz="1450" dirty="0" smtClean="0">
                <a:latin typeface="Arial" pitchFamily="34" charset="0"/>
                <a:cs typeface="Arial" pitchFamily="34" charset="0"/>
              </a:rPr>
              <a:t>организациях</a:t>
            </a:r>
          </a:p>
          <a:p>
            <a:pPr marL="0" indent="0">
              <a:spcBef>
                <a:spcPts val="0"/>
              </a:spcBef>
            </a:pPr>
            <a:r>
              <a:rPr lang="ru-RU" sz="1450" dirty="0" smtClean="0">
                <a:latin typeface="Arial" pitchFamily="34" charset="0"/>
                <a:cs typeface="Arial" pitchFamily="34" charset="0"/>
              </a:rPr>
              <a:t>Сведения </a:t>
            </a:r>
            <a:r>
              <a:rPr lang="ru-RU" sz="1450" dirty="0" smtClean="0">
                <a:latin typeface="Arial" pitchFamily="34" charset="0"/>
                <a:cs typeface="Arial" pitchFamily="34" charset="0"/>
              </a:rPr>
              <a:t>о стоимости имущества заявителя и членов его семьи, либо одиноко проживающего </a:t>
            </a:r>
            <a:r>
              <a:rPr lang="ru-RU" sz="1450" dirty="0" smtClean="0">
                <a:latin typeface="Arial" pitchFamily="34" charset="0"/>
                <a:cs typeface="Arial" pitchFamily="34" charset="0"/>
              </a:rPr>
              <a:t>заявителя</a:t>
            </a:r>
            <a:endParaRPr lang="ru-RU" sz="145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</a:pPr>
            <a:r>
              <a:rPr lang="ru-RU" sz="1450" dirty="0" smtClean="0">
                <a:latin typeface="Arial" pitchFamily="34" charset="0"/>
                <a:cs typeface="Arial" pitchFamily="34" charset="0"/>
              </a:rPr>
              <a:t> СНИЛС всех членов семьи</a:t>
            </a:r>
          </a:p>
          <a:p>
            <a:pPr algn="just"/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Решение о признании заявителя и членов его семьи малоимущими или об отказе принимается  комиссией  при администрации Алексеевского района не позднее 30 рабочих дней со дня предоставления заявителем всех необходимых документов</a:t>
            </a:r>
            <a:endParaRPr lang="ru-RU" sz="1400" dirty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7344816" cy="864096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2"/>
                </a:solidFill>
              </a:rPr>
              <a:t>Получение </a:t>
            </a:r>
            <a:r>
              <a:rPr lang="ru-RU" sz="3600" b="1" dirty="0" err="1" smtClean="0">
                <a:solidFill>
                  <a:schemeClr val="accent2"/>
                </a:solidFill>
              </a:rPr>
              <a:t>протезно</a:t>
            </a:r>
            <a:r>
              <a:rPr lang="ru-RU" sz="3600" b="1" dirty="0" smtClean="0">
                <a:solidFill>
                  <a:schemeClr val="accent2"/>
                </a:solidFill>
              </a:rPr>
              <a:t>-</a:t>
            </a:r>
            <a:br>
              <a:rPr lang="ru-RU" sz="3600" b="1" dirty="0" smtClean="0">
                <a:solidFill>
                  <a:schemeClr val="accent2"/>
                </a:solidFill>
              </a:rPr>
            </a:br>
            <a:r>
              <a:rPr lang="ru-RU" sz="3600" b="1" dirty="0" smtClean="0">
                <a:solidFill>
                  <a:schemeClr val="accent2"/>
                </a:solidFill>
              </a:rPr>
              <a:t>ортопедической помощи</a:t>
            </a:r>
            <a:endParaRPr lang="ru-RU" sz="3600" b="1" dirty="0">
              <a:solidFill>
                <a:schemeClr val="accent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b="1" i="1" dirty="0" smtClean="0">
                <a:solidFill>
                  <a:schemeClr val="accent2"/>
                </a:solidFill>
              </a:rPr>
              <a:t>Кто имеет право на бесплатное оказание такой помощи?</a:t>
            </a:r>
          </a:p>
          <a:p>
            <a:pPr marL="0" algn="just">
              <a:spcBef>
                <a:spcPts val="232"/>
              </a:spcBef>
            </a:pPr>
            <a:r>
              <a:rPr lang="ru-RU" sz="1600" b="1" dirty="0" smtClean="0">
                <a:solidFill>
                  <a:schemeClr val="accent2"/>
                </a:solidFill>
              </a:rPr>
              <a:t>Лица, постоянно проживающие на территории Белгородской области, не имеющие группы инвалидности (в том числе дети), которые по медицинским показаниям нуждаются в </a:t>
            </a:r>
            <a:r>
              <a:rPr lang="ru-RU" sz="1600" b="1" dirty="0" err="1" smtClean="0">
                <a:solidFill>
                  <a:schemeClr val="accent2"/>
                </a:solidFill>
              </a:rPr>
              <a:t>протезно</a:t>
            </a:r>
            <a:r>
              <a:rPr lang="ru-RU" sz="1600" b="1" dirty="0" smtClean="0">
                <a:solidFill>
                  <a:schemeClr val="accent2"/>
                </a:solidFill>
              </a:rPr>
              <a:t> – ортопедических или корригирующих изделиях</a:t>
            </a:r>
          </a:p>
          <a:p>
            <a:pPr marL="0" algn="ctr">
              <a:spcBef>
                <a:spcPts val="232"/>
              </a:spcBef>
              <a:buNone/>
            </a:pPr>
            <a:r>
              <a:rPr lang="ru-RU" sz="2000" b="1" i="1" dirty="0" smtClean="0">
                <a:solidFill>
                  <a:schemeClr val="accent2"/>
                </a:solidFill>
              </a:rPr>
              <a:t>Перечень  </a:t>
            </a:r>
            <a:r>
              <a:rPr lang="ru-RU" sz="2000" b="1" i="1" dirty="0" err="1" smtClean="0">
                <a:solidFill>
                  <a:schemeClr val="accent2"/>
                </a:solidFill>
              </a:rPr>
              <a:t>протезно</a:t>
            </a:r>
            <a:r>
              <a:rPr lang="ru-RU" sz="2000" b="1" i="1" dirty="0" smtClean="0">
                <a:solidFill>
                  <a:schemeClr val="accent2"/>
                </a:solidFill>
              </a:rPr>
              <a:t> – ортопедических и (или) корригирующих изделий</a:t>
            </a:r>
          </a:p>
          <a:p>
            <a:pPr marL="0" algn="ctr">
              <a:spcBef>
                <a:spcPts val="232"/>
              </a:spcBef>
              <a:buNone/>
            </a:pPr>
            <a:endParaRPr lang="ru-RU" sz="1800" dirty="0">
              <a:solidFill>
                <a:schemeClr val="accent2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39552" y="3140968"/>
          <a:ext cx="8064897" cy="3494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/>
                <a:gridCol w="3888432"/>
                <a:gridCol w="3528393"/>
              </a:tblGrid>
              <a:tr h="30213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№</a:t>
                      </a:r>
                      <a:r>
                        <a:rPr lang="ru-RU" sz="1400" dirty="0" err="1" smtClean="0"/>
                        <a:t>п</a:t>
                      </a:r>
                      <a:r>
                        <a:rPr lang="ru-RU" sz="1400" dirty="0" smtClean="0"/>
                        <a:t>/</a:t>
                      </a:r>
                      <a:r>
                        <a:rPr lang="ru-RU" sz="1400" dirty="0" err="1" smtClean="0"/>
                        <a:t>п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Наименование средств</a:t>
                      </a:r>
                      <a:r>
                        <a:rPr lang="ru-RU" sz="1400" baseline="0" dirty="0" smtClean="0"/>
                        <a:t> реабилитации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Периодичность получения изделий</a:t>
                      </a:r>
                      <a:endParaRPr lang="ru-RU" sz="1400" dirty="0"/>
                    </a:p>
                  </a:txBody>
                  <a:tcPr/>
                </a:tc>
              </a:tr>
              <a:tr h="38061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1.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Корригирующие корсеты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Один раз в год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2.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err="1" smtClean="0">
                          <a:solidFill>
                            <a:srgbClr val="FF0000"/>
                          </a:solidFill>
                        </a:rPr>
                        <a:t>Реклинаторы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Один раз в год</a:t>
                      </a:r>
                      <a:endParaRPr lang="ru-RU" sz="1400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3.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Туторы</a:t>
                      </a:r>
                    </a:p>
                    <a:p>
                      <a:pPr algn="l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Один раз в год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8995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4.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Ортопедическая обувь (сложная, </a:t>
                      </a:r>
                      <a:r>
                        <a:rPr lang="ru-RU" sz="1400" dirty="0" err="1" smtClean="0">
                          <a:solidFill>
                            <a:srgbClr val="FF0000"/>
                          </a:solidFill>
                        </a:rPr>
                        <a:t>малосложная</a:t>
                      </a:r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, лечебно-профилактическая)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2 пары в год (одна - утепленная и одна – </a:t>
                      </a:r>
                      <a:r>
                        <a:rPr lang="ru-RU" sz="1400" dirty="0" err="1" smtClean="0">
                          <a:solidFill>
                            <a:srgbClr val="FF0000"/>
                          </a:solidFill>
                        </a:rPr>
                        <a:t>неутепленная</a:t>
                      </a:r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)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5.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Ортопедический пояс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Один раз в год</a:t>
                      </a:r>
                      <a:endParaRPr lang="ru-RU" sz="1400" dirty="0"/>
                    </a:p>
                  </a:txBody>
                  <a:tcPr/>
                </a:tc>
              </a:tr>
              <a:tr h="3432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6.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Ортопедические стельки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1 пара в год</a:t>
                      </a:r>
                      <a:endParaRPr lang="ru-RU" sz="1400" dirty="0" smtClean="0"/>
                    </a:p>
                    <a:p>
                      <a:pPr algn="l"/>
                      <a:endParaRPr lang="ru-RU" sz="1400" dirty="0"/>
                    </a:p>
                  </a:txBody>
                  <a:tcPr/>
                </a:tc>
              </a:tr>
              <a:tr h="48348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7.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err="1" smtClean="0">
                          <a:solidFill>
                            <a:srgbClr val="FF0000"/>
                          </a:solidFill>
                        </a:rPr>
                        <a:t>Экзопротез</a:t>
                      </a:r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 молочной железы (в комплекте 2 лифа для фиксации молочной железы)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FF0000"/>
                          </a:solidFill>
                        </a:rPr>
                        <a:t>Один раз в год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332656"/>
            <a:ext cx="7344816" cy="1143000"/>
          </a:xfrm>
        </p:spPr>
        <p:txBody>
          <a:bodyPr>
            <a:normAutofit fontScale="90000"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Какие документы предоставить для оказания </a:t>
            </a:r>
            <a:br>
              <a:rPr lang="ru-RU" sz="2400" b="1" i="1" dirty="0" smtClean="0">
                <a:solidFill>
                  <a:srgbClr val="FF0000"/>
                </a:solidFill>
              </a:rPr>
            </a:br>
            <a:r>
              <a:rPr lang="ru-RU" sz="2400" b="1" i="1" dirty="0" smtClean="0">
                <a:solidFill>
                  <a:srgbClr val="FF0000"/>
                </a:solidFill>
              </a:rPr>
              <a:t>бесплатной </a:t>
            </a:r>
            <a:r>
              <a:rPr lang="ru-RU" sz="2400" b="1" i="1" dirty="0" err="1" smtClean="0">
                <a:solidFill>
                  <a:srgbClr val="FF0000"/>
                </a:solidFill>
              </a:rPr>
              <a:t>протезно</a:t>
            </a:r>
            <a:r>
              <a:rPr lang="ru-RU" sz="2400" b="1" i="1" dirty="0" smtClean="0">
                <a:solidFill>
                  <a:srgbClr val="FF0000"/>
                </a:solidFill>
              </a:rPr>
              <a:t> – ортопедической помощи?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18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 заявлением предоставляют следующие документы</a:t>
            </a:r>
            <a:r>
              <a:rPr lang="ru-RU" sz="2400" b="1" i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ctr">
              <a:buNone/>
            </a:pPr>
            <a:endParaRPr lang="ru-RU" sz="2400" b="1" i="1" dirty="0" smtClean="0">
              <a:solidFill>
                <a:schemeClr val="accent6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0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     - Паспорт заявителя (для </a:t>
            </a:r>
            <a:r>
              <a:rPr lang="ru-RU" sz="20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детей до 14 лет – свидетельство о рождении</a:t>
            </a:r>
            <a:r>
              <a:rPr lang="ru-RU" sz="20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algn="just">
              <a:buNone/>
            </a:pPr>
            <a:r>
              <a:rPr lang="ru-RU" sz="20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     - Справку </a:t>
            </a:r>
            <a:r>
              <a:rPr lang="ru-RU" sz="20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лечебно – профилактического учреждения о наличии медицинских показаний, в которой указан вид </a:t>
            </a:r>
            <a:r>
              <a:rPr lang="ru-RU" sz="2000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коррегирующего</a:t>
            </a:r>
            <a:r>
              <a:rPr lang="ru-RU" sz="20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изделия, ортопедической </a:t>
            </a:r>
            <a:r>
              <a:rPr lang="ru-RU" sz="20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обуви (сложная, </a:t>
            </a:r>
            <a:r>
              <a:rPr lang="ru-RU" sz="2000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малосложная</a:t>
            </a:r>
            <a:r>
              <a:rPr lang="ru-RU" sz="20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лечебно-профилактическая)</a:t>
            </a:r>
            <a:endParaRPr lang="ru-RU" sz="2000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499176" cy="1143000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</a:rPr>
              <a:t>У нас вы можете оформить:</a:t>
            </a:r>
            <a:br>
              <a:rPr lang="ru-RU" sz="3200" b="1" i="1" dirty="0" smtClean="0">
                <a:solidFill>
                  <a:srgbClr val="FF0000"/>
                </a:solidFill>
              </a:rPr>
            </a:b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00600"/>
          </a:xfrm>
        </p:spPr>
        <p:txBody>
          <a:bodyPr>
            <a:normAutofit/>
          </a:bodyPr>
          <a:lstStyle/>
          <a:p>
            <a:pPr marL="457200" indent="-457200" algn="ctr">
              <a:buNone/>
            </a:pPr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</a:rPr>
              <a:t>Ежемесячную денежную </a:t>
            </a:r>
            <a:r>
              <a:rPr lang="ru-RU" sz="2400" b="1" i="1" dirty="0" smtClean="0">
                <a:solidFill>
                  <a:schemeClr val="tx2">
                    <a:lumMod val="50000"/>
                  </a:schemeClr>
                </a:solidFill>
              </a:rPr>
              <a:t>выплату (ЕДВ):</a:t>
            </a:r>
            <a:endParaRPr lang="ru-RU" sz="2400" b="1" i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457200" indent="-457200" algn="ctr">
              <a:buNone/>
            </a:pPr>
            <a:r>
              <a:rPr lang="ru-RU" sz="2400" b="1" i="1" u="sng" dirty="0" smtClean="0">
                <a:solidFill>
                  <a:srgbClr val="FF0000"/>
                </a:solidFill>
              </a:rPr>
              <a:t>если вы-</a:t>
            </a:r>
          </a:p>
          <a:p>
            <a:pPr>
              <a:buFont typeface="Wingdings" pitchFamily="2" charset="2"/>
              <a:buChar char="Ø"/>
            </a:pPr>
            <a:r>
              <a:rPr lang="ru-RU" sz="1800" b="1" i="1" dirty="0" smtClean="0">
                <a:solidFill>
                  <a:srgbClr val="FF0000"/>
                </a:solidFill>
              </a:rPr>
              <a:t>Ветеран труда, ветеран военной службы </a:t>
            </a:r>
            <a:r>
              <a:rPr lang="ru-RU" sz="1800" b="1" i="1" u="sng" dirty="0" smtClean="0">
                <a:solidFill>
                  <a:srgbClr val="FF0000"/>
                </a:solidFill>
              </a:rPr>
              <a:t>и достигли пенсионного возраста  </a:t>
            </a:r>
          </a:p>
          <a:p>
            <a:pPr>
              <a:buFont typeface="Wingdings" pitchFamily="2" charset="2"/>
              <a:buChar char="Ø"/>
            </a:pPr>
            <a:r>
              <a:rPr lang="ru-RU" sz="1800" b="1" i="1" dirty="0" smtClean="0">
                <a:solidFill>
                  <a:srgbClr val="FF0000"/>
                </a:solidFill>
              </a:rPr>
              <a:t>Труженик тыла</a:t>
            </a:r>
          </a:p>
          <a:p>
            <a:pPr>
              <a:buFont typeface="Wingdings" pitchFamily="2" charset="2"/>
              <a:buChar char="Ø"/>
            </a:pPr>
            <a:r>
              <a:rPr lang="ru-RU" sz="1800" b="1" i="1" dirty="0" smtClean="0">
                <a:solidFill>
                  <a:srgbClr val="FF0000"/>
                </a:solidFill>
              </a:rPr>
              <a:t>Репрессированные, впоследствии реабилитированные лица</a:t>
            </a:r>
          </a:p>
          <a:p>
            <a:pPr>
              <a:buFont typeface="Wingdings" pitchFamily="2" charset="2"/>
              <a:buChar char="Ø"/>
            </a:pPr>
            <a:r>
              <a:rPr lang="ru-RU" sz="1800" b="1" i="1" dirty="0" smtClean="0">
                <a:solidFill>
                  <a:srgbClr val="FF0000"/>
                </a:solidFill>
              </a:rPr>
              <a:t>Дети войны (лица, родившиеся с 22.06.1923г по 03.09.1945г.)</a:t>
            </a:r>
          </a:p>
          <a:p>
            <a:pPr algn="ctr">
              <a:buNone/>
            </a:pPr>
            <a:r>
              <a:rPr lang="ru-RU" sz="1800" b="1" i="1" u="sng" dirty="0" smtClean="0">
                <a:solidFill>
                  <a:schemeClr val="tx2">
                    <a:lumMod val="50000"/>
                  </a:schemeClr>
                </a:solidFill>
              </a:rPr>
              <a:t>ВНИМАНИЕ! </a:t>
            </a:r>
          </a:p>
          <a:p>
            <a:pPr algn="ctr">
              <a:buNone/>
            </a:pPr>
            <a:r>
              <a:rPr lang="ru-RU" sz="1800" b="1" i="1" u="sng" dirty="0" smtClean="0">
                <a:solidFill>
                  <a:schemeClr val="tx2">
                    <a:lumMod val="50000"/>
                  </a:schemeClr>
                </a:solidFill>
              </a:rPr>
              <a:t>-</a:t>
            </a:r>
            <a:r>
              <a:rPr lang="ru-RU" sz="2000" b="1" i="1" u="sng" dirty="0" smtClean="0">
                <a:solidFill>
                  <a:schemeClr val="tx2">
                    <a:lumMod val="50000"/>
                  </a:schemeClr>
                </a:solidFill>
              </a:rPr>
              <a:t>при этом не имеете более высокой льготы </a:t>
            </a:r>
          </a:p>
          <a:p>
            <a:pPr algn="ctr">
              <a:buNone/>
            </a:pPr>
            <a:r>
              <a:rPr lang="ru-RU" sz="1800" b="1" i="1" dirty="0" smtClean="0">
                <a:solidFill>
                  <a:schemeClr val="tx2">
                    <a:lumMod val="50000"/>
                  </a:schemeClr>
                </a:solidFill>
              </a:rPr>
              <a:t>(например инвалидности)</a:t>
            </a:r>
          </a:p>
          <a:p>
            <a:pPr algn="ctr">
              <a:buNone/>
            </a:pPr>
            <a:r>
              <a:rPr lang="ru-RU" sz="1800" b="1" i="1" u="sng" dirty="0" smtClean="0">
                <a:solidFill>
                  <a:srgbClr val="FF0000"/>
                </a:solidFill>
              </a:rPr>
              <a:t>Документы, которые нужно предоставить для получения ЕДВ:</a:t>
            </a:r>
          </a:p>
          <a:p>
            <a:pPr>
              <a:buFont typeface="Wingdings" pitchFamily="2" charset="2"/>
              <a:buChar char="Ø"/>
            </a:pPr>
            <a:r>
              <a:rPr lang="ru-RU" sz="1800" b="1" i="1" dirty="0" smtClean="0">
                <a:solidFill>
                  <a:srgbClr val="FF0000"/>
                </a:solidFill>
              </a:rPr>
              <a:t>документ, удостоверяющий личность</a:t>
            </a:r>
          </a:p>
          <a:p>
            <a:pPr>
              <a:buFont typeface="Wingdings" pitchFamily="2" charset="2"/>
              <a:buChar char="Ø"/>
            </a:pPr>
            <a:r>
              <a:rPr lang="ru-RU" sz="1800" b="1" i="1" dirty="0" smtClean="0">
                <a:solidFill>
                  <a:srgbClr val="FF0000"/>
                </a:solidFill>
              </a:rPr>
              <a:t>удостоверение, дающее право на установление выплаты</a:t>
            </a:r>
          </a:p>
          <a:p>
            <a:pPr>
              <a:buNone/>
            </a:pPr>
            <a:r>
              <a:rPr lang="ru-RU" sz="1800" b="1" i="1" dirty="0" smtClean="0">
                <a:solidFill>
                  <a:schemeClr val="accent6">
                    <a:lumMod val="50000"/>
                  </a:schemeClr>
                </a:solidFill>
              </a:rPr>
              <a:t>                Для получения ЕДВ и всех видов пособий необходимо </a:t>
            </a:r>
            <a:r>
              <a:rPr lang="ru-RU" sz="1800" b="1" i="1" dirty="0" smtClean="0">
                <a:solidFill>
                  <a:schemeClr val="accent6">
                    <a:lumMod val="50000"/>
                  </a:schemeClr>
                </a:solidFill>
              </a:rPr>
              <a:t>предоставлять подлинники и копии </a:t>
            </a:r>
            <a:r>
              <a:rPr lang="ru-RU" sz="1800" b="1" i="1" dirty="0" smtClean="0">
                <a:solidFill>
                  <a:schemeClr val="accent6">
                    <a:lumMod val="50000"/>
                  </a:schemeClr>
                </a:solidFill>
              </a:rPr>
              <a:t>документов, а также </a:t>
            </a:r>
            <a:r>
              <a:rPr lang="ru-RU" sz="1800" b="1" i="1" dirty="0" smtClean="0">
                <a:solidFill>
                  <a:schemeClr val="accent6">
                    <a:lumMod val="50000"/>
                  </a:schemeClr>
                </a:solidFill>
              </a:rPr>
              <a:t>копию вашего банковского </a:t>
            </a:r>
            <a:r>
              <a:rPr lang="ru-RU" sz="1800" b="1" i="1" dirty="0" smtClean="0">
                <a:solidFill>
                  <a:schemeClr val="accent6">
                    <a:lumMod val="50000"/>
                  </a:schemeClr>
                </a:solidFill>
              </a:rPr>
              <a:t>счета при желании получать  выплату на счет</a:t>
            </a:r>
            <a:endParaRPr lang="ru-RU" sz="2000" b="1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endParaRPr lang="ru-RU" sz="20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499176" cy="1143000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</a:rPr>
              <a:t>У нас вы можете оформить:</a:t>
            </a:r>
            <a:br>
              <a:rPr lang="ru-RU" sz="3200" b="1" i="1" dirty="0" smtClean="0">
                <a:solidFill>
                  <a:srgbClr val="FF0000"/>
                </a:solidFill>
              </a:rPr>
            </a:b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39552" y="980728"/>
            <a:ext cx="8229600" cy="5400600"/>
          </a:xfrm>
        </p:spPr>
        <p:txBody>
          <a:bodyPr>
            <a:normAutofit/>
          </a:bodyPr>
          <a:lstStyle/>
          <a:p>
            <a:pPr marL="457200" indent="-457200" algn="ctr">
              <a:buNone/>
            </a:pPr>
            <a:r>
              <a:rPr lang="ru-RU" sz="2800" b="1" i="1" dirty="0" smtClean="0">
                <a:solidFill>
                  <a:schemeClr val="tx2">
                    <a:lumMod val="50000"/>
                  </a:schemeClr>
                </a:solidFill>
              </a:rPr>
              <a:t>Ежемесячное пособие:</a:t>
            </a:r>
          </a:p>
          <a:p>
            <a:pPr>
              <a:buFont typeface="Wingdings" pitchFamily="2" charset="2"/>
              <a:buChar char="Ø"/>
            </a:pP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</a:rPr>
              <a:t>(Необходимо предоставлять подлинники и копии документов и копию вашего банковского счета, если выплата будет идти на счет)</a:t>
            </a:r>
          </a:p>
          <a:p>
            <a:pPr>
              <a:buFont typeface="Wingdings" pitchFamily="2" charset="2"/>
              <a:buChar char="Ø"/>
            </a:pPr>
            <a:endParaRPr lang="ru-RU" sz="2000" b="1" i="1" dirty="0">
              <a:solidFill>
                <a:srgbClr val="FF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39552" y="1556792"/>
          <a:ext cx="8136904" cy="472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/>
                <a:gridCol w="6264696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1" u="sng" dirty="0" smtClean="0">
                          <a:solidFill>
                            <a:schemeClr val="bg1"/>
                          </a:solidFill>
                        </a:rPr>
                        <a:t>если вы-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bg1"/>
                          </a:solidFill>
                        </a:rPr>
                        <a:t>Документы, которые нужно предоставить для получения пособия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sz="1800" b="1" i="1" dirty="0" smtClean="0">
                          <a:solidFill>
                            <a:srgbClr val="FF0000"/>
                          </a:solidFill>
                        </a:rPr>
                        <a:t>Инвалид  боевых действий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sz="1600" b="1" i="1" dirty="0" smtClean="0">
                          <a:solidFill>
                            <a:srgbClr val="FF0000"/>
                          </a:solidFill>
                        </a:rPr>
                        <a:t> 1 или 2-й группы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rgbClr val="FF0000"/>
                          </a:solidFill>
                        </a:rPr>
                        <a:t>документ, удостоверяющий личность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rgbClr val="FF0000"/>
                          </a:solidFill>
                        </a:rPr>
                        <a:t>удостоверение, дающее право на установление выплаты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8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Справка о выполнении обязанностей военной службы или служебных обязанностей в районах боевых действий.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sz="18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вдова погибшего (умершего) ветерана подразделений особого риска</a:t>
                      </a:r>
                      <a:r>
                        <a:rPr lang="ru-RU" sz="18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ru-RU" sz="18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Копия удостоверения ветерана подразделений особого риска либо справка, выданная Комитетом ветеранов подразделений особого риска, подтверждающая отношение погибшего (умершего) к ветеранам подразделений особого риска;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ru-RU" sz="18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свидетельство о смерти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ru-RU" sz="18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свидетельство о браке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u="sng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vl="0">
                        <a:buFont typeface="Arial" pitchFamily="34" charset="0"/>
                        <a:buChar char="•"/>
                      </a:pP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endParaRPr lang="ru-RU" b="1" i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499176" cy="1143000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</a:rPr>
              <a:t>У нас вы можете оформить:</a:t>
            </a:r>
            <a:br>
              <a:rPr lang="ru-RU" sz="3200" b="1" i="1" dirty="0" smtClean="0">
                <a:solidFill>
                  <a:srgbClr val="FF0000"/>
                </a:solidFill>
              </a:rPr>
            </a:b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00600"/>
          </a:xfrm>
        </p:spPr>
        <p:txBody>
          <a:bodyPr>
            <a:normAutofit/>
          </a:bodyPr>
          <a:lstStyle/>
          <a:p>
            <a:pPr marL="457200" indent="-457200" algn="ctr">
              <a:buNone/>
            </a:pPr>
            <a:r>
              <a:rPr lang="ru-RU" sz="2800" b="1" i="1" dirty="0" smtClean="0">
                <a:solidFill>
                  <a:schemeClr val="tx2">
                    <a:lumMod val="50000"/>
                  </a:schemeClr>
                </a:solidFill>
              </a:rPr>
              <a:t>Ежемесячное пособие:</a:t>
            </a:r>
          </a:p>
          <a:p>
            <a:pPr>
              <a:buFont typeface="Wingdings" pitchFamily="2" charset="2"/>
              <a:buChar char="Ø"/>
            </a:pPr>
            <a:endParaRPr lang="ru-RU" sz="2000" b="1" i="1" dirty="0">
              <a:solidFill>
                <a:srgbClr val="FF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39552" y="1556792"/>
          <a:ext cx="8136904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  <a:gridCol w="6048672"/>
              </a:tblGrid>
              <a:tr h="8640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1" u="sng" dirty="0" smtClean="0">
                          <a:solidFill>
                            <a:schemeClr val="bg1"/>
                          </a:solidFill>
                        </a:rPr>
                        <a:t>если вы-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chemeClr val="bg1"/>
                          </a:solidFill>
                        </a:rPr>
                        <a:t>Документы, которые нужно предоставить для получения пособия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Ø"/>
                      </a:pPr>
                      <a:r>
                        <a:rPr lang="ru-RU" sz="1800" b="1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член семьи погибшего военнослужащего и сотрудника ОВД</a:t>
                      </a:r>
                      <a:endParaRPr lang="ru-RU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ru-RU" sz="1800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удостоверение о праве на льготы 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ru-RU" sz="1800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справка установленного образца о гибели военнослужащего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ru-RU" sz="1800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свидетельство о смерти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ru-RU" sz="1800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документы, подтверждающее родственное отношение к погибшему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ru-RU" sz="1800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пенсионное удостоверение либо справка о праве на пенсию по случаю потери кормильца, либо удостоверение с отметкой «вдова (мать, отец) погибшего воина»</a:t>
                      </a:r>
                    </a:p>
                    <a:p>
                      <a:pPr lvl="0">
                        <a:buFont typeface="Arial" pitchFamily="34" charset="0"/>
                        <a:buChar char="•"/>
                      </a:pPr>
                      <a:r>
                        <a:rPr lang="ru-RU" sz="1800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справка, подтверждающая обучение в образовательных учреждениях профессионального образования по очной форме обучения для детей старше 18 лет;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800" i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для детей – инвалидов старше 18 лет, документы, подтверждающие получение инвалидности до достижения возраста 18 лет</a:t>
                      </a:r>
                      <a:endParaRPr lang="ru-RU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499176" cy="1143000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 нас вы можете оформить:</a:t>
            </a:r>
            <a:br>
              <a:rPr lang="ru-RU" sz="32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ru-RU" sz="32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00600"/>
          </a:xfrm>
        </p:spPr>
        <p:txBody>
          <a:bodyPr>
            <a:normAutofit fontScale="92500" lnSpcReduction="20000"/>
          </a:bodyPr>
          <a:lstStyle/>
          <a:p>
            <a:pPr marL="457200" indent="-457200" algn="ctr">
              <a:buNone/>
            </a:pPr>
            <a:r>
              <a:rPr lang="ru-RU" sz="2600" b="1" i="1" dirty="0" smtClean="0">
                <a:solidFill>
                  <a:schemeClr val="tx2">
                    <a:lumMod val="50000"/>
                  </a:schemeClr>
                </a:solidFill>
              </a:rPr>
              <a:t>            </a:t>
            </a:r>
            <a:r>
              <a:rPr lang="ru-RU" sz="2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1. Ежемесячную компенсационную выплату в связи с расходами по оплате </a:t>
            </a:r>
            <a:r>
              <a:rPr lang="ru-RU" sz="2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жилого помещения, коммунальных и других видов услуг </a:t>
            </a:r>
            <a:r>
              <a:rPr lang="ru-RU" sz="2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457200" indent="-457200" algn="ctr">
              <a:buNone/>
            </a:pPr>
            <a:r>
              <a:rPr lang="ru-RU" sz="24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если вы-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член семьи 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погибшего 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(умершего) военнослужащего 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или 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сотрудника 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некоторых федеральных </a:t>
            </a:r>
            <a:r>
              <a:rPr lang="ru-RU" sz="22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органов исполнительной власти (согласно Постановления Правительства РФ  от  02.08.2005 г. №475)</a:t>
            </a:r>
            <a:endParaRPr lang="ru-RU" sz="2200" b="1" dirty="0" smtClean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sz="1800" b="1" i="1" dirty="0" smtClean="0">
                <a:solidFill>
                  <a:srgbClr val="FF0000"/>
                </a:solidFill>
              </a:rPr>
              <a:t>Документы, которые нужно предоставить для получения </a:t>
            </a:r>
            <a:r>
              <a:rPr lang="ru-RU" sz="1800" b="1" i="1" dirty="0" smtClean="0">
                <a:solidFill>
                  <a:srgbClr val="FF0000"/>
                </a:solidFill>
              </a:rPr>
              <a:t>компенсации:</a:t>
            </a:r>
            <a:endParaRPr lang="ru-RU" sz="1800" b="1" i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1800" i="1" dirty="0" smtClean="0">
                <a:solidFill>
                  <a:schemeClr val="accent5">
                    <a:lumMod val="75000"/>
                  </a:schemeClr>
                </a:solidFill>
              </a:rPr>
              <a:t>заявление</a:t>
            </a:r>
          </a:p>
          <a:p>
            <a:pPr lvl="0"/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справка, выданная 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членам семей погибших (умерших) 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военнослужащих уполномоченным органом</a:t>
            </a:r>
            <a:endParaRPr lang="ru-RU" sz="18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lvl="0"/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документ, удостоверяющий личность</a:t>
            </a:r>
          </a:p>
          <a:p>
            <a:pPr lvl="0"/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д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ля детей старше 18 лет, ставшими инвалидами до достижения ими возраста 18 лет, - справка МСЭ, подтверждающая установление инвалидности с детства</a:t>
            </a:r>
          </a:p>
          <a:p>
            <a:pPr lvl="0"/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для 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детей в возрасте до 23 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лет, обучающихся 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по очной 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форме, - документ 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, подтверждающий 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</a:rPr>
              <a:t>обучение</a:t>
            </a:r>
          </a:p>
          <a:p>
            <a:pPr lvl="0" algn="just"/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документ, содержащий сведения об оплате жилого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помещения, 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коммунальных 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 других видов услуг </a:t>
            </a:r>
            <a:endParaRPr lang="ru-RU" sz="1800" dirty="0" smtClean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endParaRPr lang="ru-RU" sz="1800" b="1" i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endParaRPr lang="ru-RU" sz="2000" b="1" i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endParaRPr lang="ru-RU" sz="20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499176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У нас вы можете оформить:</a:t>
            </a:r>
            <a:b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2. Ежегодную денежную выплату</a:t>
            </a:r>
            <a:r>
              <a:rPr lang="ru-RU" sz="2400" b="1" i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sz="2400" b="1" i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68552"/>
          </a:xfrm>
        </p:spPr>
        <p:txBody>
          <a:bodyPr>
            <a:normAutofit/>
          </a:bodyPr>
          <a:lstStyle/>
          <a:p>
            <a:pPr marL="457200" indent="-457200" algn="ctr">
              <a:buNone/>
            </a:pPr>
            <a:r>
              <a:rPr lang="ru-RU" sz="24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если вы-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получили удостоверение «Почетный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донор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России»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или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имеете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удостоверение «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Почетный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донор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СССР»</a:t>
            </a:r>
          </a:p>
          <a:p>
            <a:pPr>
              <a:buFont typeface="Wingdings" pitchFamily="2" charset="2"/>
              <a:buChar char="Ø"/>
            </a:pPr>
            <a:endParaRPr lang="ru-RU" sz="2400" b="1" u="sng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sz="28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Документы, которые нужно предоставить для получения </a:t>
            </a:r>
            <a:r>
              <a:rPr lang="ru-RU" sz="28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ежегодной денежной выплаты:</a:t>
            </a:r>
            <a:endParaRPr lang="ru-RU" sz="28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заявление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документ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удостоверяющий личность</a:t>
            </a:r>
          </a:p>
          <a:p>
            <a:pPr>
              <a:buFont typeface="Wingdings" pitchFamily="2" charset="2"/>
              <a:buChar char="Ø"/>
            </a:pP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удостоверение о награждении нагрудным  знаком «Почетный донор России», «Почетный донор СССР»</a:t>
            </a:r>
            <a:endParaRPr lang="ru-RU" sz="2000" b="1" dirty="0" smtClean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endParaRPr lang="ru-RU" sz="2000" b="1" i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endParaRPr lang="ru-RU" sz="2000" b="1" i="1" dirty="0">
              <a:solidFill>
                <a:srgbClr val="FF0000"/>
              </a:solidFill>
            </a:endParaRPr>
          </a:p>
        </p:txBody>
      </p:sp>
      <p:pic>
        <p:nvPicPr>
          <p:cNvPr id="16386" name="Picture 2" descr="http://www.35media.ru/static/i/b98ae775-c496-490d-a1d7-97aa1a84194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512168" cy="864096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571184" cy="142617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Мы выплатим компенсацию страховых премий по договору ОСАГО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Кому?</a:t>
            </a:r>
          </a:p>
          <a:p>
            <a:pPr algn="ctr"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Инвалидам (в том числе детям – инвалидам), получившим транспортное средство в соответствии с медицинскими показаниями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Документы, которые нужно предоставить: </a:t>
            </a: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документ, удостоверяющий 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личность</a:t>
            </a:r>
            <a:endParaRPr lang="ru-RU" sz="2000" b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документ, подтверждающий получение  транспортного  средства в соответствии с медицинскими показаниями</a:t>
            </a: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копия технического паспорта транспортного средства, выписанного на имя инвалида или законного представителя ребенка –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инвалида</a:t>
            </a:r>
            <a:endParaRPr lang="ru-RU" sz="2000" b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копия страхового свидетельства</a:t>
            </a:r>
            <a:endParaRPr lang="ru-RU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копия квитанции об оплате</a:t>
            </a:r>
            <a:r>
              <a:rPr lang="ru-RU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buNone/>
            </a:pPr>
            <a:endParaRPr lang="ru-RU" sz="20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274638"/>
            <a:ext cx="6851104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Мы выплатим пособие на погребение </a:t>
            </a:r>
            <a:endParaRPr lang="ru-RU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Если: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8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Умерший на день смерти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Не работал</a:t>
            </a:r>
            <a:endParaRPr lang="ru-RU" sz="18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Не получал пенсию</a:t>
            </a:r>
            <a:endParaRPr lang="ru-RU" sz="18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В случае рождения мертвого ребенка по истечении  154 дней беременности</a:t>
            </a: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sz="18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Какие документы предоставить?</a:t>
            </a: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sz="1800" b="1" i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00" b="1" dirty="0" smtClean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документ, удостоверяющий личность</a:t>
            </a:r>
            <a:endParaRPr lang="ru-RU" sz="1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00" b="1" dirty="0" smtClean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справку отдела ЗАГС о смерти</a:t>
            </a:r>
            <a:endParaRPr lang="ru-RU" sz="1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00" b="1" dirty="0" smtClean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свидетельство о смерти</a:t>
            </a:r>
            <a:endParaRPr lang="ru-RU" sz="1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00" b="1" dirty="0" smtClean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трудовую книжку умершего</a:t>
            </a:r>
            <a:endParaRPr lang="ru-RU" sz="18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00" b="1" dirty="0" smtClean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документ, подтверждающий факт регистрации умершего на   территории района</a:t>
            </a: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1800" b="1" i="1" u="sng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Необходимо предоставлять подлинники и копии документов</a:t>
            </a:r>
            <a:endParaRPr lang="ru-RU" sz="1800" u="sng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137326" y="1988840"/>
            <a:ext cx="6971973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cap="none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Спасибо </a:t>
            </a:r>
          </a:p>
          <a:p>
            <a:pPr algn="ctr"/>
            <a:r>
              <a:rPr lang="ru-RU" sz="8000" b="1" cap="none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 внимание!</a:t>
            </a:r>
            <a:endParaRPr lang="ru-RU" sz="8000" b="1" cap="none" spc="5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3474</TotalTime>
  <Words>1609</Words>
  <Application>Microsoft Office PowerPoint</Application>
  <PresentationFormat>Экран (4:3)</PresentationFormat>
  <Paragraphs>202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Трек</vt:lpstr>
      <vt:lpstr>Слайд 1</vt:lpstr>
      <vt:lpstr> Оказываемые услуги </vt:lpstr>
      <vt:lpstr>КОМУ ПРИСВАИВАЮТ ЗВАНИЕ «ВЕТЕРАН ТРУДА»?</vt:lpstr>
      <vt:lpstr>Какие документы предоставить для присвоения звания «Ветеран труда»?</vt:lpstr>
      <vt:lpstr>Мы выдадим удостоверение:</vt:lpstr>
      <vt:lpstr>Мы выдадим удостоверение:</vt:lpstr>
      <vt:lpstr>Признание граждан малоимущими</vt:lpstr>
      <vt:lpstr>Какие  документы  предоставляются для  рассмотрения  о  признании  граждан малоимущими?</vt:lpstr>
      <vt:lpstr>Получение протезно- ортопедической помощи</vt:lpstr>
      <vt:lpstr>Какие документы предоставить для оказания  бесплатной протезно – ортопедической помощи?</vt:lpstr>
      <vt:lpstr>У нас вы можете оформить: </vt:lpstr>
      <vt:lpstr>У нас вы можете оформить: </vt:lpstr>
      <vt:lpstr>У нас вы можете оформить: </vt:lpstr>
      <vt:lpstr>У нас вы можете оформить: </vt:lpstr>
      <vt:lpstr>У нас вы можете оформить:  2. Ежегодную денежную выплату:</vt:lpstr>
      <vt:lpstr>Мы выплатим компенсацию страховых премий по договору ОСАГО</vt:lpstr>
      <vt:lpstr>Мы выплатим пособие на погребение 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Корепова Ирина Александровна</dc:title>
  <dc:creator>User</dc:creator>
  <cp:lastModifiedBy>User</cp:lastModifiedBy>
  <cp:revision>424</cp:revision>
  <dcterms:created xsi:type="dcterms:W3CDTF">2010-11-11T17:02:13Z</dcterms:created>
  <dcterms:modified xsi:type="dcterms:W3CDTF">2017-02-21T14:34:18Z</dcterms:modified>
</cp:coreProperties>
</file>