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7" r:id="rId3"/>
    <p:sldId id="257" r:id="rId4"/>
    <p:sldId id="258" r:id="rId5"/>
    <p:sldId id="261" r:id="rId6"/>
    <p:sldId id="262" r:id="rId7"/>
    <p:sldId id="263" r:id="rId8"/>
    <p:sldId id="268" r:id="rId9"/>
    <p:sldId id="274" r:id="rId10"/>
    <p:sldId id="270" r:id="rId11"/>
    <p:sldId id="272" r:id="rId12"/>
    <p:sldId id="271" r:id="rId13"/>
    <p:sldId id="265" r:id="rId14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3132"/>
        <p:guide pos="213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30E1C9-14D8-4D3B-B18F-8372BFFD291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956030-4B2E-47C9-9654-A3714D767C8A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НОРМАТИВНЫЕ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810E60D7-2A51-47D3-9EBA-B156DDCC6CD4}" type="parTrans" cxnId="{F49C7907-AB8C-47ED-8DA0-E1C9153959A0}">
      <dgm:prSet/>
      <dgm:spPr/>
      <dgm:t>
        <a:bodyPr/>
        <a:lstStyle/>
        <a:p>
          <a:endParaRPr lang="ru-RU"/>
        </a:p>
      </dgm:t>
    </dgm:pt>
    <dgm:pt modelId="{6C2DC2F1-3C40-4B57-A1FA-2C7F911DCA07}" type="sibTrans" cxnId="{F49C7907-AB8C-47ED-8DA0-E1C9153959A0}">
      <dgm:prSet/>
      <dgm:spPr/>
      <dgm:t>
        <a:bodyPr/>
        <a:lstStyle/>
        <a:p>
          <a:endParaRPr lang="ru-RU"/>
        </a:p>
      </dgm:t>
    </dgm:pt>
    <dgm:pt modelId="{FDEB26CD-A6FD-4C66-9A9D-719B301FBE43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Федеральный Закон  Российской  Федерации  от 15 мая 1991г. № 1244-1 "О социальной защите граждан, подвергшихся воздействию радиации вследствие катастрофы на Чернобыльской АЭС"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65049C41-478D-41D4-A31B-98A34F2AD498}" type="parTrans" cxnId="{4D040A14-E9BD-4A24-87D4-89484D1B4413}">
      <dgm:prSet/>
      <dgm:spPr/>
      <dgm:t>
        <a:bodyPr/>
        <a:lstStyle/>
        <a:p>
          <a:endParaRPr lang="ru-RU"/>
        </a:p>
      </dgm:t>
    </dgm:pt>
    <dgm:pt modelId="{E31C3C21-70B7-41FF-8BB2-4688A941E19B}" type="sibTrans" cxnId="{4D040A14-E9BD-4A24-87D4-89484D1B4413}">
      <dgm:prSet/>
      <dgm:spPr/>
      <dgm:t>
        <a:bodyPr/>
        <a:lstStyle/>
        <a:p>
          <a:endParaRPr lang="ru-RU"/>
        </a:p>
      </dgm:t>
    </dgm:pt>
    <dgm:pt modelId="{1835E846-9B44-4283-84B5-C105A3BB24FD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ДОКУМЕНТЫ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68372335-8BFF-439B-AC1C-E6594AA42FD5}" type="parTrans" cxnId="{78F7230A-E623-4D1D-8490-7EC4105F8BAB}">
      <dgm:prSet/>
      <dgm:spPr/>
      <dgm:t>
        <a:bodyPr/>
        <a:lstStyle/>
        <a:p>
          <a:endParaRPr lang="ru-RU"/>
        </a:p>
      </dgm:t>
    </dgm:pt>
    <dgm:pt modelId="{E7662A68-0659-4F1B-A808-DFEFBBF4A75C}" type="sibTrans" cxnId="{78F7230A-E623-4D1D-8490-7EC4105F8BAB}">
      <dgm:prSet/>
      <dgm:spPr/>
      <dgm:t>
        <a:bodyPr/>
        <a:lstStyle/>
        <a:p>
          <a:endParaRPr lang="ru-RU"/>
        </a:p>
      </dgm:t>
    </dgm:pt>
    <dgm:pt modelId="{B981D5B2-7B71-4E49-8A3F-B6A35E87508E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Постановление Правительства РФ от 31 декабря 2004 г. № 907 «О социальной поддержке граждан, подвергшихся воздействию радиации вследствие катастрофы на Чернобыльской АЭС»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BAC9DE17-407B-4022-89F5-31DE5475C59B}" type="parTrans" cxnId="{424BB268-753E-4FD9-9948-FD1B54A8A222}">
      <dgm:prSet/>
      <dgm:spPr/>
      <dgm:t>
        <a:bodyPr/>
        <a:lstStyle/>
        <a:p>
          <a:endParaRPr lang="ru-RU"/>
        </a:p>
      </dgm:t>
    </dgm:pt>
    <dgm:pt modelId="{6D3DDCAF-8EA1-4AF9-810A-4A68F61D9B47}" type="sibTrans" cxnId="{424BB268-753E-4FD9-9948-FD1B54A8A222}">
      <dgm:prSet/>
      <dgm:spPr/>
      <dgm:t>
        <a:bodyPr/>
        <a:lstStyle/>
        <a:p>
          <a:endParaRPr lang="ru-RU"/>
        </a:p>
      </dgm:t>
    </dgm:pt>
    <dgm:pt modelId="{EF6EDA18-4297-4C03-981C-8C0C12EFBA07}">
      <dgm:prSet phldrT="[Текст]"/>
      <dgm:spPr/>
      <dgm:t>
        <a:bodyPr/>
        <a:lstStyle/>
        <a:p>
          <a:r>
            <a:rPr lang="ru-RU" dirty="0" smtClean="0"/>
            <a:t>ЧАЭС</a:t>
          </a:r>
          <a:endParaRPr lang="ru-RU" dirty="0"/>
        </a:p>
      </dgm:t>
    </dgm:pt>
    <dgm:pt modelId="{AA221444-AB63-4C1F-A41D-8BF065BA0CC2}" type="parTrans" cxnId="{2CAD85E9-AD01-41C4-8D3B-C04FC1E44D4A}">
      <dgm:prSet/>
      <dgm:spPr/>
      <dgm:t>
        <a:bodyPr/>
        <a:lstStyle/>
        <a:p>
          <a:endParaRPr lang="ru-RU"/>
        </a:p>
      </dgm:t>
    </dgm:pt>
    <dgm:pt modelId="{31A8505B-EA3C-4A8E-ADD3-E6D3485663CC}" type="sibTrans" cxnId="{2CAD85E9-AD01-41C4-8D3B-C04FC1E44D4A}">
      <dgm:prSet/>
      <dgm:spPr/>
      <dgm:t>
        <a:bodyPr/>
        <a:lstStyle/>
        <a:p>
          <a:endParaRPr lang="ru-RU"/>
        </a:p>
      </dgm:t>
    </dgm:pt>
    <dgm:pt modelId="{F98A11A3-471D-49B1-BAD9-9CF3937E3873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Приказы МЧС РФ №727,№728  </a:t>
          </a:r>
          <a:r>
            <a:rPr lang="ru-RU" sz="1400" b="1" dirty="0" err="1" smtClean="0">
              <a:latin typeface="Arial Narrow" pitchFamily="34" charset="0"/>
              <a:cs typeface="Arial" pitchFamily="34" charset="0"/>
            </a:rPr>
            <a:t>Минздравсоцразвития</a:t>
          </a:r>
          <a:r>
            <a:rPr lang="ru-RU" sz="1400" b="1" dirty="0" smtClean="0">
              <a:latin typeface="Arial Narrow" pitchFamily="34" charset="0"/>
              <a:cs typeface="Arial" pitchFamily="34" charset="0"/>
            </a:rPr>
            <a:t> РФ № 831,№832 Минфина РФ № 165н,№166н от  8 декабря 2006 г. « Об утверждении порядка и условий оформления и выдачи гражданам удостоверений участника   ликвидации последствий катастрофы на ЧАЭС и инвалида вследствие аварии на ЧАЭС»аварии на ЧАЭС»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E8A3AAE5-88F2-459C-8237-C6DFC4434227}" type="parTrans" cxnId="{E3CDE656-A376-4AE6-B623-FAD996E360C1}">
      <dgm:prSet/>
      <dgm:spPr/>
      <dgm:t>
        <a:bodyPr/>
        <a:lstStyle/>
        <a:p>
          <a:endParaRPr lang="ru-RU"/>
        </a:p>
      </dgm:t>
    </dgm:pt>
    <dgm:pt modelId="{E58861E5-F939-4118-BBC5-4DC99F8675B6}" type="sibTrans" cxnId="{E3CDE656-A376-4AE6-B623-FAD996E360C1}">
      <dgm:prSet/>
      <dgm:spPr/>
      <dgm:t>
        <a:bodyPr/>
        <a:lstStyle/>
        <a:p>
          <a:endParaRPr lang="ru-RU"/>
        </a:p>
      </dgm:t>
    </dgm:pt>
    <dgm:pt modelId="{AEC64EBC-A23E-44AD-80EE-4483EF1F7D06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Федеральный Закон РФ  от 7 ноября 2011 г.  № 306-ФЗ  "О денежном довольствии военнослужащих и предоставлении им отдельных выплат»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497BA58F-6972-4B77-8FB6-AB39B275153C}" type="parTrans" cxnId="{B18880A4-4A8A-488C-BF62-9032028CBD98}">
      <dgm:prSet/>
      <dgm:spPr/>
    </dgm:pt>
    <dgm:pt modelId="{DF0359AD-F606-4DFA-A8DC-9C2D5B64774C}" type="sibTrans" cxnId="{B18880A4-4A8A-488C-BF62-9032028CBD98}">
      <dgm:prSet/>
      <dgm:spPr/>
    </dgm:pt>
    <dgm:pt modelId="{2057586D-AE60-41C2-87FA-E3E20E67AE55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Постановление Правительства РФ от 21 августа 2001г. № 607 «О Порядке выплаты ежемесячной денежной компенсации в возмещение вреда, причиненного здоровью граждан в связи с радиационным воздействием вследствие  чернобыльской катастрофы либо с выполнением работ по ликвидации последствий катастрофы на Чернобыльской АЭС»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4E3C2A0C-E71A-4883-8803-20EF59139602}" type="parTrans" cxnId="{65A63D1A-0C6C-47F7-BCE7-9E0CEA4812B2}">
      <dgm:prSet/>
      <dgm:spPr/>
    </dgm:pt>
    <dgm:pt modelId="{A4F2DE07-B9E5-4211-8AED-4E1F8E7E39B2}" type="sibTrans" cxnId="{65A63D1A-0C6C-47F7-BCE7-9E0CEA4812B2}">
      <dgm:prSet/>
      <dgm:spPr/>
    </dgm:pt>
    <dgm:pt modelId="{16BF4140-0B02-49D5-9C82-296F7BBBCA5C}" type="pres">
      <dgm:prSet presAssocID="{7530E1C9-14D8-4D3B-B18F-8372BFFD291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FDD57D-A36F-4BA4-B856-FAF7351F3235}" type="pres">
      <dgm:prSet presAssocID="{CC956030-4B2E-47C9-9654-A3714D767C8A}" presName="composite" presStyleCnt="0"/>
      <dgm:spPr/>
    </dgm:pt>
    <dgm:pt modelId="{0E766BCE-01B5-4E05-A2AA-4F21A0EC089D}" type="pres">
      <dgm:prSet presAssocID="{CC956030-4B2E-47C9-9654-A3714D767C8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EFBC4-CEFD-45C1-8766-3A070530C52E}" type="pres">
      <dgm:prSet presAssocID="{CC956030-4B2E-47C9-9654-A3714D767C8A}" presName="descendantText" presStyleLbl="alignAcc1" presStyleIdx="0" presStyleCnt="3" custLinFactNeighborX="970" custLinFactNeighborY="-2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6B1A1-4A74-447F-AACB-BD61281AE5EB}" type="pres">
      <dgm:prSet presAssocID="{6C2DC2F1-3C40-4B57-A1FA-2C7F911DCA07}" presName="sp" presStyleCnt="0"/>
      <dgm:spPr/>
    </dgm:pt>
    <dgm:pt modelId="{18D26D13-60D1-4CBE-A5E4-1B9DF856E791}" type="pres">
      <dgm:prSet presAssocID="{1835E846-9B44-4283-84B5-C105A3BB24FD}" presName="composite" presStyleCnt="0"/>
      <dgm:spPr/>
    </dgm:pt>
    <dgm:pt modelId="{0743D6E1-909F-491F-8C8F-EA34022151D9}" type="pres">
      <dgm:prSet presAssocID="{1835E846-9B44-4283-84B5-C105A3BB24F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DF176-7C6D-46B3-A5DA-4F8726504313}" type="pres">
      <dgm:prSet presAssocID="{1835E846-9B44-4283-84B5-C105A3BB24FD}" presName="descendantText" presStyleLbl="alignAcc1" presStyleIdx="1" presStyleCnt="3" custScaleX="97902" custScaleY="170138" custLinFactNeighborX="-79" custLinFactNeighborY="-16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64BD5C-0C08-4A14-A1F0-F9BDE04720DD}" type="pres">
      <dgm:prSet presAssocID="{E7662A68-0659-4F1B-A808-DFEFBBF4A75C}" presName="sp" presStyleCnt="0"/>
      <dgm:spPr/>
    </dgm:pt>
    <dgm:pt modelId="{517A7C37-A564-4EE8-BA1A-C421E92EB1C6}" type="pres">
      <dgm:prSet presAssocID="{EF6EDA18-4297-4C03-981C-8C0C12EFBA07}" presName="composite" presStyleCnt="0"/>
      <dgm:spPr/>
    </dgm:pt>
    <dgm:pt modelId="{07503756-3713-4EC2-9B25-F22B05F7B694}" type="pres">
      <dgm:prSet presAssocID="{EF6EDA18-4297-4C03-981C-8C0C12EFBA0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993018-2790-473D-990D-583FAAD5A52C}" type="pres">
      <dgm:prSet presAssocID="{EF6EDA18-4297-4C03-981C-8C0C12EFBA07}" presName="descendantText" presStyleLbl="alignAcc1" presStyleIdx="2" presStyleCnt="3" custScaleX="98184" custScaleY="111469" custLinFactNeighborX="62" custLinFactNeighborY="9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8880A4-4A8A-488C-BF62-9032028CBD98}" srcId="{CC956030-4B2E-47C9-9654-A3714D767C8A}" destId="{AEC64EBC-A23E-44AD-80EE-4483EF1F7D06}" srcOrd="1" destOrd="0" parTransId="{497BA58F-6972-4B77-8FB6-AB39B275153C}" sibTransId="{DF0359AD-F606-4DFA-A8DC-9C2D5B64774C}"/>
    <dgm:cxn modelId="{78F7230A-E623-4D1D-8490-7EC4105F8BAB}" srcId="{7530E1C9-14D8-4D3B-B18F-8372BFFD2911}" destId="{1835E846-9B44-4283-84B5-C105A3BB24FD}" srcOrd="1" destOrd="0" parTransId="{68372335-8BFF-439B-AC1C-E6594AA42FD5}" sibTransId="{E7662A68-0659-4F1B-A808-DFEFBBF4A75C}"/>
    <dgm:cxn modelId="{93F2AEA5-5983-456C-A3CF-5BF8F46E14AC}" type="presOf" srcId="{EF6EDA18-4297-4C03-981C-8C0C12EFBA07}" destId="{07503756-3713-4EC2-9B25-F22B05F7B694}" srcOrd="0" destOrd="0" presId="urn:microsoft.com/office/officeart/2005/8/layout/chevron2"/>
    <dgm:cxn modelId="{2C5B7EAF-DDE9-48CE-BFDE-8D01ED44CF56}" type="presOf" srcId="{F98A11A3-471D-49B1-BAD9-9CF3937E3873}" destId="{AC993018-2790-473D-990D-583FAAD5A52C}" srcOrd="0" destOrd="0" presId="urn:microsoft.com/office/officeart/2005/8/layout/chevron2"/>
    <dgm:cxn modelId="{2CAD85E9-AD01-41C4-8D3B-C04FC1E44D4A}" srcId="{7530E1C9-14D8-4D3B-B18F-8372BFFD2911}" destId="{EF6EDA18-4297-4C03-981C-8C0C12EFBA07}" srcOrd="2" destOrd="0" parTransId="{AA221444-AB63-4C1F-A41D-8BF065BA0CC2}" sibTransId="{31A8505B-EA3C-4A8E-ADD3-E6D3485663CC}"/>
    <dgm:cxn modelId="{F49C7907-AB8C-47ED-8DA0-E1C9153959A0}" srcId="{7530E1C9-14D8-4D3B-B18F-8372BFFD2911}" destId="{CC956030-4B2E-47C9-9654-A3714D767C8A}" srcOrd="0" destOrd="0" parTransId="{810E60D7-2A51-47D3-9EBA-B156DDCC6CD4}" sibTransId="{6C2DC2F1-3C40-4B57-A1FA-2C7F911DCA07}"/>
    <dgm:cxn modelId="{424BB268-753E-4FD9-9948-FD1B54A8A222}" srcId="{1835E846-9B44-4283-84B5-C105A3BB24FD}" destId="{B981D5B2-7B71-4E49-8A3F-B6A35E87508E}" srcOrd="0" destOrd="0" parTransId="{BAC9DE17-407B-4022-89F5-31DE5475C59B}" sibTransId="{6D3DDCAF-8EA1-4AF9-810A-4A68F61D9B47}"/>
    <dgm:cxn modelId="{997447C1-334B-4BBB-A3D5-9D0131B5B06A}" type="presOf" srcId="{AEC64EBC-A23E-44AD-80EE-4483EF1F7D06}" destId="{1D8EFBC4-CEFD-45C1-8766-3A070530C52E}" srcOrd="0" destOrd="1" presId="urn:microsoft.com/office/officeart/2005/8/layout/chevron2"/>
    <dgm:cxn modelId="{A8F50B24-5178-48A7-9A61-60C8B47E1DE5}" type="presOf" srcId="{2057586D-AE60-41C2-87FA-E3E20E67AE55}" destId="{132DF176-7C6D-46B3-A5DA-4F8726504313}" srcOrd="0" destOrd="1" presId="urn:microsoft.com/office/officeart/2005/8/layout/chevron2"/>
    <dgm:cxn modelId="{5DA134CE-3F87-4C9C-88B1-3AAF82DE7561}" type="presOf" srcId="{B981D5B2-7B71-4E49-8A3F-B6A35E87508E}" destId="{132DF176-7C6D-46B3-A5DA-4F8726504313}" srcOrd="0" destOrd="0" presId="urn:microsoft.com/office/officeart/2005/8/layout/chevron2"/>
    <dgm:cxn modelId="{56110609-A43B-4A39-8DCE-FE68B2221427}" type="presOf" srcId="{1835E846-9B44-4283-84B5-C105A3BB24FD}" destId="{0743D6E1-909F-491F-8C8F-EA34022151D9}" srcOrd="0" destOrd="0" presId="urn:microsoft.com/office/officeart/2005/8/layout/chevron2"/>
    <dgm:cxn modelId="{4D040A14-E9BD-4A24-87D4-89484D1B4413}" srcId="{CC956030-4B2E-47C9-9654-A3714D767C8A}" destId="{FDEB26CD-A6FD-4C66-9A9D-719B301FBE43}" srcOrd="0" destOrd="0" parTransId="{65049C41-478D-41D4-A31B-98A34F2AD498}" sibTransId="{E31C3C21-70B7-41FF-8BB2-4688A941E19B}"/>
    <dgm:cxn modelId="{B39EFD21-AA76-4860-ACB3-64EF7B98BBD0}" type="presOf" srcId="{CC956030-4B2E-47C9-9654-A3714D767C8A}" destId="{0E766BCE-01B5-4E05-A2AA-4F21A0EC089D}" srcOrd="0" destOrd="0" presId="urn:microsoft.com/office/officeart/2005/8/layout/chevron2"/>
    <dgm:cxn modelId="{E3CDE656-A376-4AE6-B623-FAD996E360C1}" srcId="{EF6EDA18-4297-4C03-981C-8C0C12EFBA07}" destId="{F98A11A3-471D-49B1-BAD9-9CF3937E3873}" srcOrd="0" destOrd="0" parTransId="{E8A3AAE5-88F2-459C-8237-C6DFC4434227}" sibTransId="{E58861E5-F939-4118-BBC5-4DC99F8675B6}"/>
    <dgm:cxn modelId="{65A63D1A-0C6C-47F7-BCE7-9E0CEA4812B2}" srcId="{1835E846-9B44-4283-84B5-C105A3BB24FD}" destId="{2057586D-AE60-41C2-87FA-E3E20E67AE55}" srcOrd="1" destOrd="0" parTransId="{4E3C2A0C-E71A-4883-8803-20EF59139602}" sibTransId="{A4F2DE07-B9E5-4211-8AED-4E1F8E7E39B2}"/>
    <dgm:cxn modelId="{73BB8E5D-4171-4580-A111-48E50BD5775C}" type="presOf" srcId="{7530E1C9-14D8-4D3B-B18F-8372BFFD2911}" destId="{16BF4140-0B02-49D5-9C82-296F7BBBCA5C}" srcOrd="0" destOrd="0" presId="urn:microsoft.com/office/officeart/2005/8/layout/chevron2"/>
    <dgm:cxn modelId="{3DBC31BD-5A69-437F-83BF-32ED18AF2408}" type="presOf" srcId="{FDEB26CD-A6FD-4C66-9A9D-719B301FBE43}" destId="{1D8EFBC4-CEFD-45C1-8766-3A070530C52E}" srcOrd="0" destOrd="0" presId="urn:microsoft.com/office/officeart/2005/8/layout/chevron2"/>
    <dgm:cxn modelId="{F1252FD4-4634-4640-A9D7-1094DD3A979F}" type="presParOf" srcId="{16BF4140-0B02-49D5-9C82-296F7BBBCA5C}" destId="{9DFDD57D-A36F-4BA4-B856-FAF7351F3235}" srcOrd="0" destOrd="0" presId="urn:microsoft.com/office/officeart/2005/8/layout/chevron2"/>
    <dgm:cxn modelId="{74EAD566-400B-4ED2-8BAA-55C114251F6F}" type="presParOf" srcId="{9DFDD57D-A36F-4BA4-B856-FAF7351F3235}" destId="{0E766BCE-01B5-4E05-A2AA-4F21A0EC089D}" srcOrd="0" destOrd="0" presId="urn:microsoft.com/office/officeart/2005/8/layout/chevron2"/>
    <dgm:cxn modelId="{717381E6-359D-4DB6-B51D-CC628DADEA1C}" type="presParOf" srcId="{9DFDD57D-A36F-4BA4-B856-FAF7351F3235}" destId="{1D8EFBC4-CEFD-45C1-8766-3A070530C52E}" srcOrd="1" destOrd="0" presId="urn:microsoft.com/office/officeart/2005/8/layout/chevron2"/>
    <dgm:cxn modelId="{1A74815C-7CF5-40A3-A5E4-318CEDB9996D}" type="presParOf" srcId="{16BF4140-0B02-49D5-9C82-296F7BBBCA5C}" destId="{8AF6B1A1-4A74-447F-AACB-BD61281AE5EB}" srcOrd="1" destOrd="0" presId="urn:microsoft.com/office/officeart/2005/8/layout/chevron2"/>
    <dgm:cxn modelId="{4ACE61E6-FEDD-4CF9-9F8C-3BEA3F0EC0D0}" type="presParOf" srcId="{16BF4140-0B02-49D5-9C82-296F7BBBCA5C}" destId="{18D26D13-60D1-4CBE-A5E4-1B9DF856E791}" srcOrd="2" destOrd="0" presId="urn:microsoft.com/office/officeart/2005/8/layout/chevron2"/>
    <dgm:cxn modelId="{01913D70-E159-4E19-9E9B-4EA74F9B8FCD}" type="presParOf" srcId="{18D26D13-60D1-4CBE-A5E4-1B9DF856E791}" destId="{0743D6E1-909F-491F-8C8F-EA34022151D9}" srcOrd="0" destOrd="0" presId="urn:microsoft.com/office/officeart/2005/8/layout/chevron2"/>
    <dgm:cxn modelId="{DCB91D4A-9C72-4B7D-B82F-B17500AFC1D0}" type="presParOf" srcId="{18D26D13-60D1-4CBE-A5E4-1B9DF856E791}" destId="{132DF176-7C6D-46B3-A5DA-4F8726504313}" srcOrd="1" destOrd="0" presId="urn:microsoft.com/office/officeart/2005/8/layout/chevron2"/>
    <dgm:cxn modelId="{1F6DA01F-25CB-4AAB-A9F7-8B2F29698B2F}" type="presParOf" srcId="{16BF4140-0B02-49D5-9C82-296F7BBBCA5C}" destId="{4C64BD5C-0C08-4A14-A1F0-F9BDE04720DD}" srcOrd="3" destOrd="0" presId="urn:microsoft.com/office/officeart/2005/8/layout/chevron2"/>
    <dgm:cxn modelId="{194A235D-FE9B-4F2A-992B-0F6668B9A2EE}" type="presParOf" srcId="{16BF4140-0B02-49D5-9C82-296F7BBBCA5C}" destId="{517A7C37-A564-4EE8-BA1A-C421E92EB1C6}" srcOrd="4" destOrd="0" presId="urn:microsoft.com/office/officeart/2005/8/layout/chevron2"/>
    <dgm:cxn modelId="{A2A01C77-9EB1-4266-9B69-F9E9441751FB}" type="presParOf" srcId="{517A7C37-A564-4EE8-BA1A-C421E92EB1C6}" destId="{07503756-3713-4EC2-9B25-F22B05F7B694}" srcOrd="0" destOrd="0" presId="urn:microsoft.com/office/officeart/2005/8/layout/chevron2"/>
    <dgm:cxn modelId="{C55D324E-1812-40C0-AA5E-9B3869F50843}" type="presParOf" srcId="{517A7C37-A564-4EE8-BA1A-C421E92EB1C6}" destId="{AC993018-2790-473D-990D-583FAAD5A52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EA9F83-2C42-4AF0-9D8D-19CBAA1EB8A4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5D99A2-26C9-4F15-9CC9-CE9F17A9F0EC}">
      <dgm:prSet phldrT="[Текст]" custT="1"/>
      <dgm:spPr/>
      <dgm:t>
        <a:bodyPr/>
        <a:lstStyle/>
        <a:p>
          <a:r>
            <a:rPr lang="ru-RU" sz="1600" b="1" dirty="0" smtClean="0">
              <a:latin typeface="Arial Narrow" pitchFamily="34" charset="0"/>
              <a:cs typeface="Arial" pitchFamily="34" charset="0"/>
            </a:rPr>
            <a:t>ДОКУМЕНТЫ НА ОФОРМЛЕНИЕ КОМПЕНСАЦИЙ НА ДЕТЕЙ</a:t>
          </a:r>
          <a:endParaRPr lang="ru-RU" sz="1600" b="1" dirty="0">
            <a:latin typeface="Arial Narrow" pitchFamily="34" charset="0"/>
            <a:cs typeface="Arial" pitchFamily="34" charset="0"/>
          </a:endParaRPr>
        </a:p>
      </dgm:t>
    </dgm:pt>
    <dgm:pt modelId="{EB6F188C-0E97-472B-89F9-DFC0EFB1BC8F}" type="parTrans" cxnId="{6E74CB0B-FDA1-48E3-8AD2-4111D38CBD48}">
      <dgm:prSet/>
      <dgm:spPr/>
      <dgm:t>
        <a:bodyPr/>
        <a:lstStyle/>
        <a:p>
          <a:endParaRPr lang="ru-RU"/>
        </a:p>
      </dgm:t>
    </dgm:pt>
    <dgm:pt modelId="{00C61EDF-AEDB-4E92-89D1-BA58C66179EE}" type="sibTrans" cxnId="{6E74CB0B-FDA1-48E3-8AD2-4111D38CBD48}">
      <dgm:prSet/>
      <dgm:spPr/>
      <dgm:t>
        <a:bodyPr/>
        <a:lstStyle/>
        <a:p>
          <a:endParaRPr lang="ru-RU"/>
        </a:p>
      </dgm:t>
    </dgm:pt>
    <dgm:pt modelId="{675ACFC1-CEFB-4565-9C29-8F875217C527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ЗАЯВЛЕНИЕ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88DB281B-989D-4B3D-82CA-3EC2164B229A}" type="parTrans" cxnId="{9E9FD298-9D63-42D4-A16C-6A29B2AB85E4}">
      <dgm:prSet/>
      <dgm:spPr/>
      <dgm:t>
        <a:bodyPr/>
        <a:lstStyle/>
        <a:p>
          <a:endParaRPr lang="ru-RU"/>
        </a:p>
      </dgm:t>
    </dgm:pt>
    <dgm:pt modelId="{9046C14E-FA5A-4FF2-AC56-6F5F2313EB71}" type="sibTrans" cxnId="{9E9FD298-9D63-42D4-A16C-6A29B2AB85E4}">
      <dgm:prSet/>
      <dgm:spPr/>
      <dgm:t>
        <a:bodyPr/>
        <a:lstStyle/>
        <a:p>
          <a:endParaRPr lang="ru-RU"/>
        </a:p>
      </dgm:t>
    </dgm:pt>
    <dgm:pt modelId="{6AB55358-24A3-4869-94D0-1642B1D964FE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КОПИЯ ПАСПОРТА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2009FEC4-1C22-4D38-B1B6-40EBA06F9FEE}" type="parTrans" cxnId="{6DAD73D9-6268-4CB3-BCBF-BED310529BF6}">
      <dgm:prSet/>
      <dgm:spPr/>
      <dgm:t>
        <a:bodyPr/>
        <a:lstStyle/>
        <a:p>
          <a:endParaRPr lang="ru-RU"/>
        </a:p>
      </dgm:t>
    </dgm:pt>
    <dgm:pt modelId="{C133C6BD-F32D-410C-A43D-B776E8023B56}" type="sibTrans" cxnId="{6DAD73D9-6268-4CB3-BCBF-BED310529BF6}">
      <dgm:prSet/>
      <dgm:spPr/>
      <dgm:t>
        <a:bodyPr/>
        <a:lstStyle/>
        <a:p>
          <a:endParaRPr lang="ru-RU"/>
        </a:p>
      </dgm:t>
    </dgm:pt>
    <dgm:pt modelId="{53F7EBDD-F730-4A93-83CD-3FA61E2233B2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ЧЕРНОБЫЛЬСКАЯ СПРАВКА НА ЗАЯВИТЕЛЯ (НЕПРЕРЫВНОЕ ПРОЖИВАНИЕ В ЧАЭС - 4 ГОДА</a:t>
          </a:r>
          <a:r>
            <a:rPr lang="ru-RU" sz="1200" b="1" dirty="0" smtClean="0">
              <a:latin typeface="Arial Narrow" pitchFamily="34" charset="0"/>
              <a:cs typeface="Arial" pitchFamily="34" charset="0"/>
            </a:rPr>
            <a:t>)</a:t>
          </a:r>
          <a:endParaRPr lang="ru-RU" sz="1200" b="1" dirty="0">
            <a:latin typeface="Arial Narrow" pitchFamily="34" charset="0"/>
            <a:cs typeface="Arial" pitchFamily="34" charset="0"/>
          </a:endParaRPr>
        </a:p>
      </dgm:t>
    </dgm:pt>
    <dgm:pt modelId="{1B2CEA4B-4612-4C59-8155-11FA944B1927}" type="parTrans" cxnId="{676CD188-15D0-4318-8633-5533DDD19EBD}">
      <dgm:prSet/>
      <dgm:spPr/>
      <dgm:t>
        <a:bodyPr/>
        <a:lstStyle/>
        <a:p>
          <a:endParaRPr lang="ru-RU"/>
        </a:p>
      </dgm:t>
    </dgm:pt>
    <dgm:pt modelId="{C629D4EB-C712-45CC-AF8E-5783D6D92551}" type="sibTrans" cxnId="{676CD188-15D0-4318-8633-5533DDD19EBD}">
      <dgm:prSet/>
      <dgm:spPr/>
      <dgm:t>
        <a:bodyPr/>
        <a:lstStyle/>
        <a:p>
          <a:endParaRPr lang="ru-RU"/>
        </a:p>
      </dgm:t>
    </dgm:pt>
    <dgm:pt modelId="{C311CC1A-A731-42AC-A30B-410B4CBA8FC1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ЧЕРНОБЫЛЬСКАЯ СПРАВКА НА РЕБЕНКА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2E1E7FD6-1236-49F3-B82F-79761941F48E}" type="parTrans" cxnId="{541657E0-03A5-44D9-BAC3-5FB2B1154ED5}">
      <dgm:prSet/>
      <dgm:spPr/>
      <dgm:t>
        <a:bodyPr/>
        <a:lstStyle/>
        <a:p>
          <a:endParaRPr lang="ru-RU"/>
        </a:p>
      </dgm:t>
    </dgm:pt>
    <dgm:pt modelId="{32D3F435-2E85-485D-A92F-F53F0374E778}" type="sibTrans" cxnId="{541657E0-03A5-44D9-BAC3-5FB2B1154ED5}">
      <dgm:prSet/>
      <dgm:spPr/>
      <dgm:t>
        <a:bodyPr/>
        <a:lstStyle/>
        <a:p>
          <a:endParaRPr lang="ru-RU"/>
        </a:p>
      </dgm:t>
    </dgm:pt>
    <dgm:pt modelId="{5279F31B-1807-43A1-9CE9-83D0E1890CF7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СПРАВКА О СОСТАВЕ СЕМЬИ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0B49D9BC-F58A-4C26-88EA-603055DC7A11}" type="parTrans" cxnId="{FB0C9A08-1369-46CE-AF93-4519BB50DFBC}">
      <dgm:prSet/>
      <dgm:spPr/>
      <dgm:t>
        <a:bodyPr/>
        <a:lstStyle/>
        <a:p>
          <a:endParaRPr lang="ru-RU"/>
        </a:p>
      </dgm:t>
    </dgm:pt>
    <dgm:pt modelId="{C945B363-8644-4757-B91B-E12C3A85A7AC}" type="sibTrans" cxnId="{FB0C9A08-1369-46CE-AF93-4519BB50DFBC}">
      <dgm:prSet/>
      <dgm:spPr/>
      <dgm:t>
        <a:bodyPr/>
        <a:lstStyle/>
        <a:p>
          <a:endParaRPr lang="ru-RU"/>
        </a:p>
      </dgm:t>
    </dgm:pt>
    <dgm:pt modelId="{D86B6B8B-39C3-49C5-BA05-722D6E4031CD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СПРАВКА О ПОСЕЩЕНИИ ШКОЛЫ ИЛИ ДЕТСКОГО САДА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D7041178-0169-47D4-9CC7-54C952783865}" type="parTrans" cxnId="{D9762E40-5AAF-4FA9-B445-21515D159143}">
      <dgm:prSet/>
      <dgm:spPr/>
      <dgm:t>
        <a:bodyPr/>
        <a:lstStyle/>
        <a:p>
          <a:endParaRPr lang="ru-RU"/>
        </a:p>
      </dgm:t>
    </dgm:pt>
    <dgm:pt modelId="{BAF62259-3B09-49E5-A9B3-00590FDE82BB}" type="sibTrans" cxnId="{D9762E40-5AAF-4FA9-B445-21515D159143}">
      <dgm:prSet/>
      <dgm:spPr/>
      <dgm:t>
        <a:bodyPr/>
        <a:lstStyle/>
        <a:p>
          <a:endParaRPr lang="ru-RU"/>
        </a:p>
      </dgm:t>
    </dgm:pt>
    <dgm:pt modelId="{5943670B-2586-46BF-A7D3-0CFBF6FC183C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КОПИЯ СВИДЕТЕЛЬСТВА О РОЖДЕНИИ РЕБЕНКА</a:t>
          </a:r>
          <a:endParaRPr lang="ru-RU" sz="1400" dirty="0">
            <a:latin typeface="Arial Narrow" pitchFamily="34" charset="0"/>
            <a:cs typeface="Arial" pitchFamily="34" charset="0"/>
          </a:endParaRPr>
        </a:p>
      </dgm:t>
    </dgm:pt>
    <dgm:pt modelId="{817EC08E-C9E6-4A34-8BAB-E3E3AF966FE3}" type="parTrans" cxnId="{A3BA3CA5-E096-47B1-AE48-5D2287FED47C}">
      <dgm:prSet/>
      <dgm:spPr/>
      <dgm:t>
        <a:bodyPr/>
        <a:lstStyle/>
        <a:p>
          <a:endParaRPr lang="ru-RU"/>
        </a:p>
      </dgm:t>
    </dgm:pt>
    <dgm:pt modelId="{53D0D2D0-501A-4EEF-AE51-96125B1C63CC}" type="sibTrans" cxnId="{A3BA3CA5-E096-47B1-AE48-5D2287FED47C}">
      <dgm:prSet/>
      <dgm:spPr/>
      <dgm:t>
        <a:bodyPr/>
        <a:lstStyle/>
        <a:p>
          <a:endParaRPr lang="ru-RU"/>
        </a:p>
      </dgm:t>
    </dgm:pt>
    <dgm:pt modelId="{0532F018-030D-47F3-ABBB-F7B54F22F585}">
      <dgm:prSet phldrT="[Текст]" custT="1"/>
      <dgm:spPr/>
      <dgm:t>
        <a:bodyPr/>
        <a:lstStyle/>
        <a:p>
          <a:r>
            <a:rPr lang="ru-RU" sz="1400" b="1" dirty="0" smtClean="0">
              <a:latin typeface="Arial Narrow" pitchFamily="34" charset="0"/>
              <a:cs typeface="Arial" pitchFamily="34" charset="0"/>
            </a:rPr>
            <a:t>КОПИЯ ЛИЦЕВОГО СЧЕТА ДЛЯ ПЕРЕЧИСЛЕНИЙ</a:t>
          </a:r>
          <a:endParaRPr lang="ru-RU" sz="1400" b="1" dirty="0">
            <a:latin typeface="Arial Narrow" pitchFamily="34" charset="0"/>
            <a:cs typeface="Arial" pitchFamily="34" charset="0"/>
          </a:endParaRPr>
        </a:p>
      </dgm:t>
    </dgm:pt>
    <dgm:pt modelId="{09A9AE46-D079-4055-A981-3DF0541DE184}" type="parTrans" cxnId="{47265F52-1E63-4BB0-9B38-AEE7AD982375}">
      <dgm:prSet/>
      <dgm:spPr/>
      <dgm:t>
        <a:bodyPr/>
        <a:lstStyle/>
        <a:p>
          <a:endParaRPr lang="ru-RU"/>
        </a:p>
      </dgm:t>
    </dgm:pt>
    <dgm:pt modelId="{C62A0C0F-A78A-4F40-8A1E-4495D7A51406}" type="sibTrans" cxnId="{47265F52-1E63-4BB0-9B38-AEE7AD982375}">
      <dgm:prSet/>
      <dgm:spPr/>
      <dgm:t>
        <a:bodyPr/>
        <a:lstStyle/>
        <a:p>
          <a:endParaRPr lang="ru-RU"/>
        </a:p>
      </dgm:t>
    </dgm:pt>
    <dgm:pt modelId="{6FB6FE7A-12A3-4986-9418-DB80482CB5D2}" type="pres">
      <dgm:prSet presAssocID="{75EA9F83-2C42-4AF0-9D8D-19CBAA1EB8A4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5B987D97-5786-4757-AA3D-BEEC3C047374}" type="pres">
      <dgm:prSet presAssocID="{BB5D99A2-26C9-4F15-9CC9-CE9F17A9F0EC}" presName="compNode" presStyleCnt="0"/>
      <dgm:spPr/>
    </dgm:pt>
    <dgm:pt modelId="{50F6E469-7F31-4652-A0D4-81D4724E75FE}" type="pres">
      <dgm:prSet presAssocID="{BB5D99A2-26C9-4F15-9CC9-CE9F17A9F0EC}" presName="dummyConnPt" presStyleCnt="0"/>
      <dgm:spPr/>
    </dgm:pt>
    <dgm:pt modelId="{A6202153-A294-4C17-AECA-FC3FECC00048}" type="pres">
      <dgm:prSet presAssocID="{BB5D99A2-26C9-4F15-9CC9-CE9F17A9F0EC}" presName="node" presStyleLbl="node1" presStyleIdx="0" presStyleCnt="9" custScaleX="127735" custScaleY="121809" custLinFactNeighborX="-1197" custLinFactNeighborY="38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63DACC-8AD0-405C-A3CF-F9E2FC73F51F}" type="pres">
      <dgm:prSet presAssocID="{00C61EDF-AEDB-4E92-89D1-BA58C66179EE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B52871D2-331B-4061-8D5C-050DC27B0CA5}" type="pres">
      <dgm:prSet presAssocID="{675ACFC1-CEFB-4565-9C29-8F875217C527}" presName="compNode" presStyleCnt="0"/>
      <dgm:spPr/>
    </dgm:pt>
    <dgm:pt modelId="{9D92C8C8-0AD5-45D9-B74C-FFC74A9B93E1}" type="pres">
      <dgm:prSet presAssocID="{675ACFC1-CEFB-4565-9C29-8F875217C527}" presName="dummyConnPt" presStyleCnt="0"/>
      <dgm:spPr/>
    </dgm:pt>
    <dgm:pt modelId="{5744C90A-8EE4-4B49-90AE-3B8B31F4C89B}" type="pres">
      <dgm:prSet presAssocID="{675ACFC1-CEFB-4565-9C29-8F875217C527}" presName="node" presStyleLbl="node1" presStyleIdx="1" presStyleCnt="9" custScaleX="105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F5E75-3C60-4923-94A3-23E9EBAC303F}" type="pres">
      <dgm:prSet presAssocID="{9046C14E-FA5A-4FF2-AC56-6F5F2313EB71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9E1B0A76-9173-4B28-A684-0AD5A3797BEB}" type="pres">
      <dgm:prSet presAssocID="{6AB55358-24A3-4869-94D0-1642B1D964FE}" presName="compNode" presStyleCnt="0"/>
      <dgm:spPr/>
    </dgm:pt>
    <dgm:pt modelId="{A9740675-13B1-40AC-BAF3-BF71B034424D}" type="pres">
      <dgm:prSet presAssocID="{6AB55358-24A3-4869-94D0-1642B1D964FE}" presName="dummyConnPt" presStyleCnt="0"/>
      <dgm:spPr/>
    </dgm:pt>
    <dgm:pt modelId="{7ED834A0-5697-451E-B6F9-2644A7CA3D74}" type="pres">
      <dgm:prSet presAssocID="{6AB55358-24A3-4869-94D0-1642B1D964FE}" presName="node" presStyleLbl="node1" presStyleIdx="2" presStyleCnt="9" custScaleX="104609" custScaleY="101835" custLinFactNeighborX="-23082" custLinFactNeighborY="579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F37C4A-0E33-4EE1-8204-9E3AAF97178A}" type="pres">
      <dgm:prSet presAssocID="{C133C6BD-F32D-410C-A43D-B776E8023B56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BDDA143F-67C6-47D8-AE8C-4F2B659A2685}" type="pres">
      <dgm:prSet presAssocID="{53F7EBDD-F730-4A93-83CD-3FA61E2233B2}" presName="compNode" presStyleCnt="0"/>
      <dgm:spPr/>
    </dgm:pt>
    <dgm:pt modelId="{45C8579C-50E3-4E2E-A3A0-9D1C0AEDBE50}" type="pres">
      <dgm:prSet presAssocID="{53F7EBDD-F730-4A93-83CD-3FA61E2233B2}" presName="dummyConnPt" presStyleCnt="0"/>
      <dgm:spPr/>
    </dgm:pt>
    <dgm:pt modelId="{8AA04A11-2907-4B11-B110-0C5576C1A14A}" type="pres">
      <dgm:prSet presAssocID="{53F7EBDD-F730-4A93-83CD-3FA61E2233B2}" presName="node" presStyleLbl="node1" presStyleIdx="3" presStyleCnt="9" custScaleX="131798" custScaleY="126104" custLinFactNeighborX="4204" custLinFactNeighborY="19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6F1B96-7449-477C-8679-675181770773}" type="pres">
      <dgm:prSet presAssocID="{C629D4EB-C712-45CC-AF8E-5783D6D92551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2120F9DF-238F-46D5-909F-167A05D8E6AA}" type="pres">
      <dgm:prSet presAssocID="{C311CC1A-A731-42AC-A30B-410B4CBA8FC1}" presName="compNode" presStyleCnt="0"/>
      <dgm:spPr/>
    </dgm:pt>
    <dgm:pt modelId="{6F0F5D1B-2F79-47F5-BFE2-45223D06EA2D}" type="pres">
      <dgm:prSet presAssocID="{C311CC1A-A731-42AC-A30B-410B4CBA8FC1}" presName="dummyConnPt" presStyleCnt="0"/>
      <dgm:spPr/>
    </dgm:pt>
    <dgm:pt modelId="{1F771323-E848-45D8-BE35-A96F3E4D5A44}" type="pres">
      <dgm:prSet presAssocID="{C311CC1A-A731-42AC-A30B-410B4CBA8FC1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EEC9D7-DE1F-44C9-AA45-49742C2253B4}" type="pres">
      <dgm:prSet presAssocID="{32D3F435-2E85-485D-A92F-F53F0374E778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471B5C89-8628-4E46-BA0F-B9592EB45C15}" type="pres">
      <dgm:prSet presAssocID="{5279F31B-1807-43A1-9CE9-83D0E1890CF7}" presName="compNode" presStyleCnt="0"/>
      <dgm:spPr/>
    </dgm:pt>
    <dgm:pt modelId="{143F499B-D1D7-4006-A4A2-B1FC7C593EFD}" type="pres">
      <dgm:prSet presAssocID="{5279F31B-1807-43A1-9CE9-83D0E1890CF7}" presName="dummyConnPt" presStyleCnt="0"/>
      <dgm:spPr/>
    </dgm:pt>
    <dgm:pt modelId="{4F4F8DBB-CC7B-4862-ADCB-B9B9171CA880}" type="pres">
      <dgm:prSet presAssocID="{5279F31B-1807-43A1-9CE9-83D0E1890CF7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3D6351-8440-4719-9FB8-E45CAA9F0B4A}" type="pres">
      <dgm:prSet presAssocID="{C945B363-8644-4757-B91B-E12C3A85A7AC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2B2472BA-1122-46A0-B019-E4E99BA85C09}" type="pres">
      <dgm:prSet presAssocID="{D86B6B8B-39C3-49C5-BA05-722D6E4031CD}" presName="compNode" presStyleCnt="0"/>
      <dgm:spPr/>
    </dgm:pt>
    <dgm:pt modelId="{8C5D9D74-BC11-4D2D-9854-94E618C0ADFE}" type="pres">
      <dgm:prSet presAssocID="{D86B6B8B-39C3-49C5-BA05-722D6E4031CD}" presName="dummyConnPt" presStyleCnt="0"/>
      <dgm:spPr/>
    </dgm:pt>
    <dgm:pt modelId="{8675596C-C6F6-48CD-9632-D6EC224B0579}" type="pres">
      <dgm:prSet presAssocID="{D86B6B8B-39C3-49C5-BA05-722D6E4031CD}" presName="node" presStyleLbl="node1" presStyleIdx="6" presStyleCnt="9" custScaleX="107652" custScaleY="96862" custLinFactNeighborX="2050" custLinFactNeighborY="2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9C30C8-628B-4A16-A7D4-43F54909853D}" type="pres">
      <dgm:prSet presAssocID="{BAF62259-3B09-49E5-A9B3-00590FDE82BB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467E361E-D9C5-4C85-82A7-1989E266DF68}" type="pres">
      <dgm:prSet presAssocID="{5943670B-2586-46BF-A7D3-0CFBF6FC183C}" presName="compNode" presStyleCnt="0"/>
      <dgm:spPr/>
    </dgm:pt>
    <dgm:pt modelId="{C7916D22-AB62-4E72-8051-3681F4F0EF1A}" type="pres">
      <dgm:prSet presAssocID="{5943670B-2586-46BF-A7D3-0CFBF6FC183C}" presName="dummyConnPt" presStyleCnt="0"/>
      <dgm:spPr/>
    </dgm:pt>
    <dgm:pt modelId="{3E0C6964-6F59-484E-880B-5E9C8CF1150D}" type="pres">
      <dgm:prSet presAssocID="{5943670B-2586-46BF-A7D3-0CFBF6FC183C}" presName="node" presStyleLbl="node1" presStyleIdx="7" presStyleCnt="9" custScaleX="1106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E02499-A766-4CE1-96DD-7427FF6AB551}" type="pres">
      <dgm:prSet presAssocID="{53D0D2D0-501A-4EEF-AE51-96125B1C63CC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6305F0C9-D6A2-4E9A-AC50-6553F240226A}" type="pres">
      <dgm:prSet presAssocID="{0532F018-030D-47F3-ABBB-F7B54F22F585}" presName="compNode" presStyleCnt="0"/>
      <dgm:spPr/>
    </dgm:pt>
    <dgm:pt modelId="{969DE059-2B7D-4F33-B46D-B3E7E20A6E82}" type="pres">
      <dgm:prSet presAssocID="{0532F018-030D-47F3-ABBB-F7B54F22F585}" presName="dummyConnPt" presStyleCnt="0"/>
      <dgm:spPr/>
    </dgm:pt>
    <dgm:pt modelId="{2EF574FD-91E6-4D02-B03E-6DA278AB8E0E}" type="pres">
      <dgm:prSet presAssocID="{0532F018-030D-47F3-ABBB-F7B54F22F585}" presName="node" presStyleLbl="node1" presStyleIdx="8" presStyleCnt="9" custScaleX="107239" custScaleY="112123" custLinFactNeighborX="2050" custLinFactNeighborY="19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55FAD2-22B9-45D0-9396-A654EA4E1367}" type="presOf" srcId="{75EA9F83-2C42-4AF0-9D8D-19CBAA1EB8A4}" destId="{6FB6FE7A-12A3-4986-9418-DB80482CB5D2}" srcOrd="0" destOrd="0" presId="urn:microsoft.com/office/officeart/2005/8/layout/bProcess4"/>
    <dgm:cxn modelId="{002FB1C9-24EC-47B5-B584-0A0100BA84C3}" type="presOf" srcId="{C133C6BD-F32D-410C-A43D-B776E8023B56}" destId="{97F37C4A-0E33-4EE1-8204-9E3AAF97178A}" srcOrd="0" destOrd="0" presId="urn:microsoft.com/office/officeart/2005/8/layout/bProcess4"/>
    <dgm:cxn modelId="{5DFFA033-5A4F-44CB-A6BD-ACEA73E68452}" type="presOf" srcId="{BAF62259-3B09-49E5-A9B3-00590FDE82BB}" destId="{5E9C30C8-628B-4A16-A7D4-43F54909853D}" srcOrd="0" destOrd="0" presId="urn:microsoft.com/office/officeart/2005/8/layout/bProcess4"/>
    <dgm:cxn modelId="{43EB05CE-EC5F-4555-A461-82A5FE645B94}" type="presOf" srcId="{5943670B-2586-46BF-A7D3-0CFBF6FC183C}" destId="{3E0C6964-6F59-484E-880B-5E9C8CF1150D}" srcOrd="0" destOrd="0" presId="urn:microsoft.com/office/officeart/2005/8/layout/bProcess4"/>
    <dgm:cxn modelId="{E826724A-FB18-4C1D-B136-0B64A9C8F5A7}" type="presOf" srcId="{6AB55358-24A3-4869-94D0-1642B1D964FE}" destId="{7ED834A0-5697-451E-B6F9-2644A7CA3D74}" srcOrd="0" destOrd="0" presId="urn:microsoft.com/office/officeart/2005/8/layout/bProcess4"/>
    <dgm:cxn modelId="{82AAB57F-133C-47BC-876E-2EE146B8630A}" type="presOf" srcId="{0532F018-030D-47F3-ABBB-F7B54F22F585}" destId="{2EF574FD-91E6-4D02-B03E-6DA278AB8E0E}" srcOrd="0" destOrd="0" presId="urn:microsoft.com/office/officeart/2005/8/layout/bProcess4"/>
    <dgm:cxn modelId="{026FA732-B612-43BE-831D-98AB63C38D50}" type="presOf" srcId="{9046C14E-FA5A-4FF2-AC56-6F5F2313EB71}" destId="{00EF5E75-3C60-4923-94A3-23E9EBAC303F}" srcOrd="0" destOrd="0" presId="urn:microsoft.com/office/officeart/2005/8/layout/bProcess4"/>
    <dgm:cxn modelId="{6DAD73D9-6268-4CB3-BCBF-BED310529BF6}" srcId="{75EA9F83-2C42-4AF0-9D8D-19CBAA1EB8A4}" destId="{6AB55358-24A3-4869-94D0-1642B1D964FE}" srcOrd="2" destOrd="0" parTransId="{2009FEC4-1C22-4D38-B1B6-40EBA06F9FEE}" sibTransId="{C133C6BD-F32D-410C-A43D-B776E8023B56}"/>
    <dgm:cxn modelId="{541657E0-03A5-44D9-BAC3-5FB2B1154ED5}" srcId="{75EA9F83-2C42-4AF0-9D8D-19CBAA1EB8A4}" destId="{C311CC1A-A731-42AC-A30B-410B4CBA8FC1}" srcOrd="4" destOrd="0" parTransId="{2E1E7FD6-1236-49F3-B82F-79761941F48E}" sibTransId="{32D3F435-2E85-485D-A92F-F53F0374E778}"/>
    <dgm:cxn modelId="{BB5DC753-493D-491B-B069-FFA39F0F447A}" type="presOf" srcId="{C311CC1A-A731-42AC-A30B-410B4CBA8FC1}" destId="{1F771323-E848-45D8-BE35-A96F3E4D5A44}" srcOrd="0" destOrd="0" presId="urn:microsoft.com/office/officeart/2005/8/layout/bProcess4"/>
    <dgm:cxn modelId="{47265F52-1E63-4BB0-9B38-AEE7AD982375}" srcId="{75EA9F83-2C42-4AF0-9D8D-19CBAA1EB8A4}" destId="{0532F018-030D-47F3-ABBB-F7B54F22F585}" srcOrd="8" destOrd="0" parTransId="{09A9AE46-D079-4055-A981-3DF0541DE184}" sibTransId="{C62A0C0F-A78A-4F40-8A1E-4495D7A51406}"/>
    <dgm:cxn modelId="{D9762E40-5AAF-4FA9-B445-21515D159143}" srcId="{75EA9F83-2C42-4AF0-9D8D-19CBAA1EB8A4}" destId="{D86B6B8B-39C3-49C5-BA05-722D6E4031CD}" srcOrd="6" destOrd="0" parTransId="{D7041178-0169-47D4-9CC7-54C952783865}" sibTransId="{BAF62259-3B09-49E5-A9B3-00590FDE82BB}"/>
    <dgm:cxn modelId="{9E9FD298-9D63-42D4-A16C-6A29B2AB85E4}" srcId="{75EA9F83-2C42-4AF0-9D8D-19CBAA1EB8A4}" destId="{675ACFC1-CEFB-4565-9C29-8F875217C527}" srcOrd="1" destOrd="0" parTransId="{88DB281B-989D-4B3D-82CA-3EC2164B229A}" sibTransId="{9046C14E-FA5A-4FF2-AC56-6F5F2313EB71}"/>
    <dgm:cxn modelId="{676CD188-15D0-4318-8633-5533DDD19EBD}" srcId="{75EA9F83-2C42-4AF0-9D8D-19CBAA1EB8A4}" destId="{53F7EBDD-F730-4A93-83CD-3FA61E2233B2}" srcOrd="3" destOrd="0" parTransId="{1B2CEA4B-4612-4C59-8155-11FA944B1927}" sibTransId="{C629D4EB-C712-45CC-AF8E-5783D6D92551}"/>
    <dgm:cxn modelId="{CEBA73C2-BB01-4EE4-9F12-60C1DA11EE1E}" type="presOf" srcId="{53D0D2D0-501A-4EEF-AE51-96125B1C63CC}" destId="{41E02499-A766-4CE1-96DD-7427FF6AB551}" srcOrd="0" destOrd="0" presId="urn:microsoft.com/office/officeart/2005/8/layout/bProcess4"/>
    <dgm:cxn modelId="{2C496B49-B2EE-4C4E-B348-4B962CCF713E}" type="presOf" srcId="{675ACFC1-CEFB-4565-9C29-8F875217C527}" destId="{5744C90A-8EE4-4B49-90AE-3B8B31F4C89B}" srcOrd="0" destOrd="0" presId="urn:microsoft.com/office/officeart/2005/8/layout/bProcess4"/>
    <dgm:cxn modelId="{6B4F355B-0A5B-4581-8A72-CD946A2E58F3}" type="presOf" srcId="{C629D4EB-C712-45CC-AF8E-5783D6D92551}" destId="{526F1B96-7449-477C-8679-675181770773}" srcOrd="0" destOrd="0" presId="urn:microsoft.com/office/officeart/2005/8/layout/bProcess4"/>
    <dgm:cxn modelId="{FB0C9A08-1369-46CE-AF93-4519BB50DFBC}" srcId="{75EA9F83-2C42-4AF0-9D8D-19CBAA1EB8A4}" destId="{5279F31B-1807-43A1-9CE9-83D0E1890CF7}" srcOrd="5" destOrd="0" parTransId="{0B49D9BC-F58A-4C26-88EA-603055DC7A11}" sibTransId="{C945B363-8644-4757-B91B-E12C3A85A7AC}"/>
    <dgm:cxn modelId="{A5DB267C-5620-4EC5-8963-1E53FB020937}" type="presOf" srcId="{D86B6B8B-39C3-49C5-BA05-722D6E4031CD}" destId="{8675596C-C6F6-48CD-9632-D6EC224B0579}" srcOrd="0" destOrd="0" presId="urn:microsoft.com/office/officeart/2005/8/layout/bProcess4"/>
    <dgm:cxn modelId="{6E74CB0B-FDA1-48E3-8AD2-4111D38CBD48}" srcId="{75EA9F83-2C42-4AF0-9D8D-19CBAA1EB8A4}" destId="{BB5D99A2-26C9-4F15-9CC9-CE9F17A9F0EC}" srcOrd="0" destOrd="0" parTransId="{EB6F188C-0E97-472B-89F9-DFC0EFB1BC8F}" sibTransId="{00C61EDF-AEDB-4E92-89D1-BA58C66179EE}"/>
    <dgm:cxn modelId="{3E79BB82-44AC-42B9-9F3E-85B6F08E4AD3}" type="presOf" srcId="{53F7EBDD-F730-4A93-83CD-3FA61E2233B2}" destId="{8AA04A11-2907-4B11-B110-0C5576C1A14A}" srcOrd="0" destOrd="0" presId="urn:microsoft.com/office/officeart/2005/8/layout/bProcess4"/>
    <dgm:cxn modelId="{5A02AABC-A903-4F98-B147-1ED79BC90419}" type="presOf" srcId="{5279F31B-1807-43A1-9CE9-83D0E1890CF7}" destId="{4F4F8DBB-CC7B-4862-ADCB-B9B9171CA880}" srcOrd="0" destOrd="0" presId="urn:microsoft.com/office/officeart/2005/8/layout/bProcess4"/>
    <dgm:cxn modelId="{A3BA3CA5-E096-47B1-AE48-5D2287FED47C}" srcId="{75EA9F83-2C42-4AF0-9D8D-19CBAA1EB8A4}" destId="{5943670B-2586-46BF-A7D3-0CFBF6FC183C}" srcOrd="7" destOrd="0" parTransId="{817EC08E-C9E6-4A34-8BAB-E3E3AF966FE3}" sibTransId="{53D0D2D0-501A-4EEF-AE51-96125B1C63CC}"/>
    <dgm:cxn modelId="{9E681F5B-EAA5-4A50-9AEC-D74B55986A29}" type="presOf" srcId="{BB5D99A2-26C9-4F15-9CC9-CE9F17A9F0EC}" destId="{A6202153-A294-4C17-AECA-FC3FECC00048}" srcOrd="0" destOrd="0" presId="urn:microsoft.com/office/officeart/2005/8/layout/bProcess4"/>
    <dgm:cxn modelId="{34FCCAF1-CFEC-4D90-9279-450C107B40A7}" type="presOf" srcId="{C945B363-8644-4757-B91B-E12C3A85A7AC}" destId="{4B3D6351-8440-4719-9FB8-E45CAA9F0B4A}" srcOrd="0" destOrd="0" presId="urn:microsoft.com/office/officeart/2005/8/layout/bProcess4"/>
    <dgm:cxn modelId="{2EA1B090-32A2-43E9-82AE-12BD7E97B591}" type="presOf" srcId="{32D3F435-2E85-485D-A92F-F53F0374E778}" destId="{A7EEC9D7-DE1F-44C9-AA45-49742C2253B4}" srcOrd="0" destOrd="0" presId="urn:microsoft.com/office/officeart/2005/8/layout/bProcess4"/>
    <dgm:cxn modelId="{48A9D076-FB59-4BA7-B9ED-59AC092244FB}" type="presOf" srcId="{00C61EDF-AEDB-4E92-89D1-BA58C66179EE}" destId="{D063DACC-8AD0-405C-A3CF-F9E2FC73F51F}" srcOrd="0" destOrd="0" presId="urn:microsoft.com/office/officeart/2005/8/layout/bProcess4"/>
    <dgm:cxn modelId="{50FB33A3-FA34-4751-ABAF-9901888BB700}" type="presParOf" srcId="{6FB6FE7A-12A3-4986-9418-DB80482CB5D2}" destId="{5B987D97-5786-4757-AA3D-BEEC3C047374}" srcOrd="0" destOrd="0" presId="urn:microsoft.com/office/officeart/2005/8/layout/bProcess4"/>
    <dgm:cxn modelId="{CC0E5038-74C8-4598-B004-BDA4B62C0AEC}" type="presParOf" srcId="{5B987D97-5786-4757-AA3D-BEEC3C047374}" destId="{50F6E469-7F31-4652-A0D4-81D4724E75FE}" srcOrd="0" destOrd="0" presId="urn:microsoft.com/office/officeart/2005/8/layout/bProcess4"/>
    <dgm:cxn modelId="{FD0F211F-FAC7-453C-8C96-CEB1F602449F}" type="presParOf" srcId="{5B987D97-5786-4757-AA3D-BEEC3C047374}" destId="{A6202153-A294-4C17-AECA-FC3FECC00048}" srcOrd="1" destOrd="0" presId="urn:microsoft.com/office/officeart/2005/8/layout/bProcess4"/>
    <dgm:cxn modelId="{A4D52C62-A7C8-488E-9A82-3DC45A5D092A}" type="presParOf" srcId="{6FB6FE7A-12A3-4986-9418-DB80482CB5D2}" destId="{D063DACC-8AD0-405C-A3CF-F9E2FC73F51F}" srcOrd="1" destOrd="0" presId="urn:microsoft.com/office/officeart/2005/8/layout/bProcess4"/>
    <dgm:cxn modelId="{9CF352D4-53A5-43CF-B6C7-DFC38433E1C1}" type="presParOf" srcId="{6FB6FE7A-12A3-4986-9418-DB80482CB5D2}" destId="{B52871D2-331B-4061-8D5C-050DC27B0CA5}" srcOrd="2" destOrd="0" presId="urn:microsoft.com/office/officeart/2005/8/layout/bProcess4"/>
    <dgm:cxn modelId="{581AB872-65FA-4578-A74A-3F3AEBF09EEC}" type="presParOf" srcId="{B52871D2-331B-4061-8D5C-050DC27B0CA5}" destId="{9D92C8C8-0AD5-45D9-B74C-FFC74A9B93E1}" srcOrd="0" destOrd="0" presId="urn:microsoft.com/office/officeart/2005/8/layout/bProcess4"/>
    <dgm:cxn modelId="{50761A0A-9DA3-46EF-BAC2-376CEDD10092}" type="presParOf" srcId="{B52871D2-331B-4061-8D5C-050DC27B0CA5}" destId="{5744C90A-8EE4-4B49-90AE-3B8B31F4C89B}" srcOrd="1" destOrd="0" presId="urn:microsoft.com/office/officeart/2005/8/layout/bProcess4"/>
    <dgm:cxn modelId="{1809550B-C1E4-4197-AF53-98912054FDD5}" type="presParOf" srcId="{6FB6FE7A-12A3-4986-9418-DB80482CB5D2}" destId="{00EF5E75-3C60-4923-94A3-23E9EBAC303F}" srcOrd="3" destOrd="0" presId="urn:microsoft.com/office/officeart/2005/8/layout/bProcess4"/>
    <dgm:cxn modelId="{70505863-3811-41E2-B210-4084D101DA54}" type="presParOf" srcId="{6FB6FE7A-12A3-4986-9418-DB80482CB5D2}" destId="{9E1B0A76-9173-4B28-A684-0AD5A3797BEB}" srcOrd="4" destOrd="0" presId="urn:microsoft.com/office/officeart/2005/8/layout/bProcess4"/>
    <dgm:cxn modelId="{96558A68-18E1-49BE-8713-DF927A957C69}" type="presParOf" srcId="{9E1B0A76-9173-4B28-A684-0AD5A3797BEB}" destId="{A9740675-13B1-40AC-BAF3-BF71B034424D}" srcOrd="0" destOrd="0" presId="urn:microsoft.com/office/officeart/2005/8/layout/bProcess4"/>
    <dgm:cxn modelId="{FB239077-977A-4265-A389-347E6877571B}" type="presParOf" srcId="{9E1B0A76-9173-4B28-A684-0AD5A3797BEB}" destId="{7ED834A0-5697-451E-B6F9-2644A7CA3D74}" srcOrd="1" destOrd="0" presId="urn:microsoft.com/office/officeart/2005/8/layout/bProcess4"/>
    <dgm:cxn modelId="{2F6C8BB2-526D-44B2-9C12-F48845584649}" type="presParOf" srcId="{6FB6FE7A-12A3-4986-9418-DB80482CB5D2}" destId="{97F37C4A-0E33-4EE1-8204-9E3AAF97178A}" srcOrd="5" destOrd="0" presId="urn:microsoft.com/office/officeart/2005/8/layout/bProcess4"/>
    <dgm:cxn modelId="{BF7C7ABB-BB03-45A4-9261-A29C14DAC00F}" type="presParOf" srcId="{6FB6FE7A-12A3-4986-9418-DB80482CB5D2}" destId="{BDDA143F-67C6-47D8-AE8C-4F2B659A2685}" srcOrd="6" destOrd="0" presId="urn:microsoft.com/office/officeart/2005/8/layout/bProcess4"/>
    <dgm:cxn modelId="{1BFC238B-0734-42D7-A20C-F83445B9594A}" type="presParOf" srcId="{BDDA143F-67C6-47D8-AE8C-4F2B659A2685}" destId="{45C8579C-50E3-4E2E-A3A0-9D1C0AEDBE50}" srcOrd="0" destOrd="0" presId="urn:microsoft.com/office/officeart/2005/8/layout/bProcess4"/>
    <dgm:cxn modelId="{83D13820-1078-4F99-9CF0-18BC858182E5}" type="presParOf" srcId="{BDDA143F-67C6-47D8-AE8C-4F2B659A2685}" destId="{8AA04A11-2907-4B11-B110-0C5576C1A14A}" srcOrd="1" destOrd="0" presId="urn:microsoft.com/office/officeart/2005/8/layout/bProcess4"/>
    <dgm:cxn modelId="{8C4D57DD-6CC8-43DA-BCF0-B80D1389706B}" type="presParOf" srcId="{6FB6FE7A-12A3-4986-9418-DB80482CB5D2}" destId="{526F1B96-7449-477C-8679-675181770773}" srcOrd="7" destOrd="0" presId="urn:microsoft.com/office/officeart/2005/8/layout/bProcess4"/>
    <dgm:cxn modelId="{D1D23986-0765-4F08-8518-1C8B6860A5DE}" type="presParOf" srcId="{6FB6FE7A-12A3-4986-9418-DB80482CB5D2}" destId="{2120F9DF-238F-46D5-909F-167A05D8E6AA}" srcOrd="8" destOrd="0" presId="urn:microsoft.com/office/officeart/2005/8/layout/bProcess4"/>
    <dgm:cxn modelId="{37383B21-536B-4E0E-B460-1BC186C17E09}" type="presParOf" srcId="{2120F9DF-238F-46D5-909F-167A05D8E6AA}" destId="{6F0F5D1B-2F79-47F5-BFE2-45223D06EA2D}" srcOrd="0" destOrd="0" presId="urn:microsoft.com/office/officeart/2005/8/layout/bProcess4"/>
    <dgm:cxn modelId="{FCEF18D6-362F-4687-9FE9-5ADFFD2D58F1}" type="presParOf" srcId="{2120F9DF-238F-46D5-909F-167A05D8E6AA}" destId="{1F771323-E848-45D8-BE35-A96F3E4D5A44}" srcOrd="1" destOrd="0" presId="urn:microsoft.com/office/officeart/2005/8/layout/bProcess4"/>
    <dgm:cxn modelId="{21516EF5-A926-4E12-89E5-BCF3C0751975}" type="presParOf" srcId="{6FB6FE7A-12A3-4986-9418-DB80482CB5D2}" destId="{A7EEC9D7-DE1F-44C9-AA45-49742C2253B4}" srcOrd="9" destOrd="0" presId="urn:microsoft.com/office/officeart/2005/8/layout/bProcess4"/>
    <dgm:cxn modelId="{D2994938-BF0C-4F47-A336-01F6B8467CC5}" type="presParOf" srcId="{6FB6FE7A-12A3-4986-9418-DB80482CB5D2}" destId="{471B5C89-8628-4E46-BA0F-B9592EB45C15}" srcOrd="10" destOrd="0" presId="urn:microsoft.com/office/officeart/2005/8/layout/bProcess4"/>
    <dgm:cxn modelId="{C2D5C7CD-EAD4-465D-A3B3-25CED32434B2}" type="presParOf" srcId="{471B5C89-8628-4E46-BA0F-B9592EB45C15}" destId="{143F499B-D1D7-4006-A4A2-B1FC7C593EFD}" srcOrd="0" destOrd="0" presId="urn:microsoft.com/office/officeart/2005/8/layout/bProcess4"/>
    <dgm:cxn modelId="{48010A29-06AE-437C-B08D-6E113F67A141}" type="presParOf" srcId="{471B5C89-8628-4E46-BA0F-B9592EB45C15}" destId="{4F4F8DBB-CC7B-4862-ADCB-B9B9171CA880}" srcOrd="1" destOrd="0" presId="urn:microsoft.com/office/officeart/2005/8/layout/bProcess4"/>
    <dgm:cxn modelId="{BDE28A50-A739-47E2-83E0-F2324CCDAFB6}" type="presParOf" srcId="{6FB6FE7A-12A3-4986-9418-DB80482CB5D2}" destId="{4B3D6351-8440-4719-9FB8-E45CAA9F0B4A}" srcOrd="11" destOrd="0" presId="urn:microsoft.com/office/officeart/2005/8/layout/bProcess4"/>
    <dgm:cxn modelId="{7D370FB1-5226-4973-9696-259BEF122458}" type="presParOf" srcId="{6FB6FE7A-12A3-4986-9418-DB80482CB5D2}" destId="{2B2472BA-1122-46A0-B019-E4E99BA85C09}" srcOrd="12" destOrd="0" presId="urn:microsoft.com/office/officeart/2005/8/layout/bProcess4"/>
    <dgm:cxn modelId="{76A677AC-B4EF-4F72-955A-4DFBC5581DC0}" type="presParOf" srcId="{2B2472BA-1122-46A0-B019-E4E99BA85C09}" destId="{8C5D9D74-BC11-4D2D-9854-94E618C0ADFE}" srcOrd="0" destOrd="0" presId="urn:microsoft.com/office/officeart/2005/8/layout/bProcess4"/>
    <dgm:cxn modelId="{948D694F-DC91-4E5D-B8DA-7889B2562331}" type="presParOf" srcId="{2B2472BA-1122-46A0-B019-E4E99BA85C09}" destId="{8675596C-C6F6-48CD-9632-D6EC224B0579}" srcOrd="1" destOrd="0" presId="urn:microsoft.com/office/officeart/2005/8/layout/bProcess4"/>
    <dgm:cxn modelId="{15889110-28EE-47C7-B01E-38AC95CB8A10}" type="presParOf" srcId="{6FB6FE7A-12A3-4986-9418-DB80482CB5D2}" destId="{5E9C30C8-628B-4A16-A7D4-43F54909853D}" srcOrd="13" destOrd="0" presId="urn:microsoft.com/office/officeart/2005/8/layout/bProcess4"/>
    <dgm:cxn modelId="{63BAB5FF-E351-4D2A-8331-06DAC1EF99CA}" type="presParOf" srcId="{6FB6FE7A-12A3-4986-9418-DB80482CB5D2}" destId="{467E361E-D9C5-4C85-82A7-1989E266DF68}" srcOrd="14" destOrd="0" presId="urn:microsoft.com/office/officeart/2005/8/layout/bProcess4"/>
    <dgm:cxn modelId="{890619E6-97ED-4B8A-A6D5-9B0B60BB9F93}" type="presParOf" srcId="{467E361E-D9C5-4C85-82A7-1989E266DF68}" destId="{C7916D22-AB62-4E72-8051-3681F4F0EF1A}" srcOrd="0" destOrd="0" presId="urn:microsoft.com/office/officeart/2005/8/layout/bProcess4"/>
    <dgm:cxn modelId="{68329D6A-4665-4479-AB19-5C5F0750B0CD}" type="presParOf" srcId="{467E361E-D9C5-4C85-82A7-1989E266DF68}" destId="{3E0C6964-6F59-484E-880B-5E9C8CF1150D}" srcOrd="1" destOrd="0" presId="urn:microsoft.com/office/officeart/2005/8/layout/bProcess4"/>
    <dgm:cxn modelId="{3FE80FF2-ADBA-45EE-A8E8-9A006ACE9EC7}" type="presParOf" srcId="{6FB6FE7A-12A3-4986-9418-DB80482CB5D2}" destId="{41E02499-A766-4CE1-96DD-7427FF6AB551}" srcOrd="15" destOrd="0" presId="urn:microsoft.com/office/officeart/2005/8/layout/bProcess4"/>
    <dgm:cxn modelId="{8B4D793B-B864-4CF0-B1B8-2B74FF811B7E}" type="presParOf" srcId="{6FB6FE7A-12A3-4986-9418-DB80482CB5D2}" destId="{6305F0C9-D6A2-4E9A-AC50-6553F240226A}" srcOrd="16" destOrd="0" presId="urn:microsoft.com/office/officeart/2005/8/layout/bProcess4"/>
    <dgm:cxn modelId="{7DE72E7A-E239-40C7-A1FE-C8877F300864}" type="presParOf" srcId="{6305F0C9-D6A2-4E9A-AC50-6553F240226A}" destId="{969DE059-2B7D-4F33-B46D-B3E7E20A6E82}" srcOrd="0" destOrd="0" presId="urn:microsoft.com/office/officeart/2005/8/layout/bProcess4"/>
    <dgm:cxn modelId="{01437AA8-7697-47E6-939F-F59863C8ED65}" type="presParOf" srcId="{6305F0C9-D6A2-4E9A-AC50-6553F240226A}" destId="{2EF574FD-91E6-4D02-B03E-6DA278AB8E0E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766BCE-01B5-4E05-A2AA-4F21A0EC089D}">
      <dsp:nvSpPr>
        <dsp:cNvPr id="0" name=""/>
        <dsp:cNvSpPr/>
      </dsp:nvSpPr>
      <dsp:spPr>
        <a:xfrm rot="5400000">
          <a:off x="-293792" y="327891"/>
          <a:ext cx="1958615" cy="1371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НОРМАТИВНЫЕ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-293792" y="327891"/>
        <a:ext cx="1958615" cy="1371031"/>
      </dsp:txXfrm>
    </dsp:sp>
    <dsp:sp modelId="{1D8EFBC4-CEFD-45C1-8766-3A070530C52E}">
      <dsp:nvSpPr>
        <dsp:cNvPr id="0" name=""/>
        <dsp:cNvSpPr/>
      </dsp:nvSpPr>
      <dsp:spPr>
        <a:xfrm rot="5400000">
          <a:off x="4297102" y="-2926071"/>
          <a:ext cx="1273769" cy="71259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Федеральный Закон  Российской  Федерации  от 15 мая 1991г. № 1244-1 "О социальной защите граждан, подвергшихся воздействию радиации вследствие катастрофы на Чернобыльской АЭС"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Федеральный Закон РФ  от 7 ноября 2011 г.  № 306-ФЗ  "О денежном довольствии военнослужащих и предоставлении им отдельных выплат»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 rot="5400000">
        <a:off x="4297102" y="-2926071"/>
        <a:ext cx="1273769" cy="7125912"/>
      </dsp:txXfrm>
    </dsp:sp>
    <dsp:sp modelId="{0743D6E1-909F-491F-8C8F-EA34022151D9}">
      <dsp:nvSpPr>
        <dsp:cNvPr id="0" name=""/>
        <dsp:cNvSpPr/>
      </dsp:nvSpPr>
      <dsp:spPr>
        <a:xfrm rot="5400000">
          <a:off x="-293792" y="2561553"/>
          <a:ext cx="1958615" cy="1371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ДОКУМЕНТЫ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-293792" y="2561553"/>
        <a:ext cx="1958615" cy="1371031"/>
      </dsp:txXfrm>
    </dsp:sp>
    <dsp:sp modelId="{132DF176-7C6D-46B3-A5DA-4F8726504313}">
      <dsp:nvSpPr>
        <dsp:cNvPr id="0" name=""/>
        <dsp:cNvSpPr/>
      </dsp:nvSpPr>
      <dsp:spPr>
        <a:xfrm rot="5400000">
          <a:off x="3845344" y="-604989"/>
          <a:ext cx="2166027" cy="69764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Постановление Правительства РФ от 31 декабря 2004 г. № 907 «О социальной поддержке граждан, подвергшихся воздействию радиации вследствие катастрофы на Чернобыльской АЭС»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Постановление Правительства РФ от 21 августа 2001г. № 607 «О Порядке выплаты ежемесячной денежной компенсации в возмещение вреда, причиненного здоровью граждан в связи с радиационным воздействием вследствие  чернобыльской катастрофы либо с выполнением работ по ликвидации последствий катастрофы на Чернобыльской АЭС»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 rot="5400000">
        <a:off x="3845344" y="-604989"/>
        <a:ext cx="2166027" cy="6976411"/>
      </dsp:txXfrm>
    </dsp:sp>
    <dsp:sp modelId="{07503756-3713-4EC2-9B25-F22B05F7B694}">
      <dsp:nvSpPr>
        <dsp:cNvPr id="0" name=""/>
        <dsp:cNvSpPr/>
      </dsp:nvSpPr>
      <dsp:spPr>
        <a:xfrm rot="5400000">
          <a:off x="-293792" y="4421757"/>
          <a:ext cx="1958615" cy="13710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ЧАЭС</a:t>
          </a:r>
          <a:endParaRPr lang="ru-RU" sz="2800" kern="1200" dirty="0"/>
        </a:p>
      </dsp:txBody>
      <dsp:txXfrm rot="5400000">
        <a:off x="-293792" y="4421757"/>
        <a:ext cx="1958615" cy="1371031"/>
      </dsp:txXfrm>
    </dsp:sp>
    <dsp:sp modelId="{AC993018-2790-473D-990D-583FAAD5A52C}">
      <dsp:nvSpPr>
        <dsp:cNvPr id="0" name=""/>
        <dsp:cNvSpPr/>
      </dsp:nvSpPr>
      <dsp:spPr>
        <a:xfrm rot="5400000">
          <a:off x="4228849" y="1387766"/>
          <a:ext cx="1419112" cy="69965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Приказы МЧС РФ №727,№728  </a:t>
          </a:r>
          <a:r>
            <a:rPr lang="ru-RU" sz="1400" b="1" kern="1200" dirty="0" err="1" smtClean="0">
              <a:latin typeface="Arial Narrow" pitchFamily="34" charset="0"/>
              <a:cs typeface="Arial" pitchFamily="34" charset="0"/>
            </a:rPr>
            <a:t>Минздравсоцразвития</a:t>
          </a: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 РФ № 831,№832 Минфина РФ № 165н,№166н от  8 декабря 2006 г. « Об утверждении порядка и условий оформления и выдачи гражданам удостоверений участника   ликвидации последствий катастрофы на ЧАЭС и инвалида вследствие аварии на ЧАЭС»аварии на ЧАЭС»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 rot="5400000">
        <a:off x="4228849" y="1387766"/>
        <a:ext cx="1419112" cy="699650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63DACC-8AD0-405C-A3CF-F9E2FC73F51F}">
      <dsp:nvSpPr>
        <dsp:cNvPr id="0" name=""/>
        <dsp:cNvSpPr/>
      </dsp:nvSpPr>
      <dsp:spPr>
        <a:xfrm rot="5389916">
          <a:off x="-95147" y="1592198"/>
          <a:ext cx="1453796" cy="1662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02153-A294-4C17-AECA-FC3FECC00048}">
      <dsp:nvSpPr>
        <dsp:cNvPr id="0" name=""/>
        <dsp:cNvSpPr/>
      </dsp:nvSpPr>
      <dsp:spPr>
        <a:xfrm>
          <a:off x="0" y="550634"/>
          <a:ext cx="2359128" cy="13498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 Narrow" pitchFamily="34" charset="0"/>
              <a:cs typeface="Arial" pitchFamily="34" charset="0"/>
            </a:rPr>
            <a:t>ДОКУМЕНТЫ НА ОФОРМЛЕНИЕ КОМПЕНСАЦИЙ НА ДЕТЕЙ</a:t>
          </a:r>
          <a:endParaRPr lang="ru-RU" sz="1600" b="1" kern="1200" dirty="0">
            <a:latin typeface="Arial Narrow" pitchFamily="34" charset="0"/>
            <a:cs typeface="Arial" pitchFamily="34" charset="0"/>
          </a:endParaRPr>
        </a:p>
      </dsp:txBody>
      <dsp:txXfrm>
        <a:off x="0" y="550634"/>
        <a:ext cx="2359128" cy="1349808"/>
      </dsp:txXfrm>
    </dsp:sp>
    <dsp:sp modelId="{00EF5E75-3C60-4923-94A3-23E9EBAC303F}">
      <dsp:nvSpPr>
        <dsp:cNvPr id="0" name=""/>
        <dsp:cNvSpPr/>
      </dsp:nvSpPr>
      <dsp:spPr>
        <a:xfrm rot="5799205">
          <a:off x="-415017" y="3260996"/>
          <a:ext cx="1879979" cy="1662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4C90A-8EE4-4B49-90AE-3B8B31F4C89B}">
      <dsp:nvSpPr>
        <dsp:cNvPr id="0" name=""/>
        <dsp:cNvSpPr/>
      </dsp:nvSpPr>
      <dsp:spPr>
        <a:xfrm>
          <a:off x="207948" y="2134403"/>
          <a:ext cx="1951759" cy="110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ЗАЯВЛЕНИЕ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>
        <a:off x="207948" y="2134403"/>
        <a:ext cx="1951759" cy="1108135"/>
      </dsp:txXfrm>
    </dsp:sp>
    <dsp:sp modelId="{97F37C4A-0E33-4EE1-8204-9E3AAF97178A}">
      <dsp:nvSpPr>
        <dsp:cNvPr id="0" name=""/>
        <dsp:cNvSpPr/>
      </dsp:nvSpPr>
      <dsp:spPr>
        <a:xfrm rot="21189213">
          <a:off x="408553" y="4001235"/>
          <a:ext cx="3315483" cy="1662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834A0-5697-451E-B6F9-2644A7CA3D74}">
      <dsp:nvSpPr>
        <dsp:cNvPr id="0" name=""/>
        <dsp:cNvSpPr/>
      </dsp:nvSpPr>
      <dsp:spPr>
        <a:xfrm>
          <a:off x="0" y="3999874"/>
          <a:ext cx="1932015" cy="11284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КОПИЯ ПАСПОРТА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>
        <a:off x="0" y="3999874"/>
        <a:ext cx="1932015" cy="1128469"/>
      </dsp:txXfrm>
    </dsp:sp>
    <dsp:sp modelId="{526F1B96-7449-477C-8679-675181770773}">
      <dsp:nvSpPr>
        <dsp:cNvPr id="0" name=""/>
        <dsp:cNvSpPr/>
      </dsp:nvSpPr>
      <dsp:spPr>
        <a:xfrm rot="16046702">
          <a:off x="2807953" y="2928411"/>
          <a:ext cx="1741747" cy="1662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A04A11-2907-4B11-B110-0C5576C1A14A}">
      <dsp:nvSpPr>
        <dsp:cNvPr id="0" name=""/>
        <dsp:cNvSpPr/>
      </dsp:nvSpPr>
      <dsp:spPr>
        <a:xfrm>
          <a:off x="3050510" y="3470172"/>
          <a:ext cx="2434167" cy="13974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ЧЕРНОБЫЛЬСКАЯ СПРАВКА НА ЗАЯВИТЕЛЯ (НЕПРЕРЫВНОЕ ПРОЖИВАНИЕ В ЧАЭС - 4 ГОДА</a:t>
          </a:r>
          <a:r>
            <a:rPr lang="ru-RU" sz="1200" b="1" kern="1200" dirty="0" smtClean="0">
              <a:latin typeface="Arial Narrow" pitchFamily="34" charset="0"/>
              <a:cs typeface="Arial" pitchFamily="34" charset="0"/>
            </a:rPr>
            <a:t>)</a:t>
          </a:r>
          <a:endParaRPr lang="ru-RU" sz="1200" b="1" kern="1200" dirty="0">
            <a:latin typeface="Arial Narrow" pitchFamily="34" charset="0"/>
            <a:cs typeface="Arial" pitchFamily="34" charset="0"/>
          </a:endParaRPr>
        </a:p>
      </dsp:txBody>
      <dsp:txXfrm>
        <a:off x="3050510" y="3470172"/>
        <a:ext cx="2434167" cy="1397403"/>
      </dsp:txXfrm>
    </dsp:sp>
    <dsp:sp modelId="{A7EEC9D7-DE1F-44C9-AA45-49742C2253B4}">
      <dsp:nvSpPr>
        <dsp:cNvPr id="0" name=""/>
        <dsp:cNvSpPr/>
      </dsp:nvSpPr>
      <dsp:spPr>
        <a:xfrm rot="16200000">
          <a:off x="2951542" y="1361696"/>
          <a:ext cx="1376925" cy="1662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71323-E848-45D8-BE35-A96F3E4D5A44}">
      <dsp:nvSpPr>
        <dsp:cNvPr id="0" name=""/>
        <dsp:cNvSpPr/>
      </dsp:nvSpPr>
      <dsp:spPr>
        <a:xfrm>
          <a:off x="3266504" y="1865470"/>
          <a:ext cx="1846892" cy="110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ЧЕРНОБЫЛЬСКАЯ СПРАВКА НА РЕБЕНКА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>
        <a:off x="3266504" y="1865470"/>
        <a:ext cx="1846892" cy="1108135"/>
      </dsp:txXfrm>
    </dsp:sp>
    <dsp:sp modelId="{4B3D6351-8440-4719-9FB8-E45CAA9F0B4A}">
      <dsp:nvSpPr>
        <dsp:cNvPr id="0" name=""/>
        <dsp:cNvSpPr/>
      </dsp:nvSpPr>
      <dsp:spPr>
        <a:xfrm rot="9629">
          <a:off x="3639999" y="677262"/>
          <a:ext cx="2876410" cy="1662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F8DBB-CC7B-4862-ADCB-B9B9171CA880}">
      <dsp:nvSpPr>
        <dsp:cNvPr id="0" name=""/>
        <dsp:cNvSpPr/>
      </dsp:nvSpPr>
      <dsp:spPr>
        <a:xfrm>
          <a:off x="3266504" y="480300"/>
          <a:ext cx="1846892" cy="110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СПРАВКА О СОСТАВЕ СЕМЬИ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>
        <a:off x="3266504" y="480300"/>
        <a:ext cx="1846892" cy="1108135"/>
      </dsp:txXfrm>
    </dsp:sp>
    <dsp:sp modelId="{5E9C30C8-628B-4A16-A7D4-43F54909853D}">
      <dsp:nvSpPr>
        <dsp:cNvPr id="0" name=""/>
        <dsp:cNvSpPr/>
      </dsp:nvSpPr>
      <dsp:spPr>
        <a:xfrm rot="5483251">
          <a:off x="5839486" y="1350334"/>
          <a:ext cx="1330493" cy="1662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75596C-C6F6-48CD-9632-D6EC224B0579}">
      <dsp:nvSpPr>
        <dsp:cNvPr id="0" name=""/>
        <dsp:cNvSpPr/>
      </dsp:nvSpPr>
      <dsp:spPr>
        <a:xfrm>
          <a:off x="6076679" y="509865"/>
          <a:ext cx="1988216" cy="10733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СПРАВКА О ПОСЕЩЕНИИ ШКОЛЫ ИЛИ ДЕТСКОГО САДА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>
        <a:off x="6076679" y="509865"/>
        <a:ext cx="1988216" cy="1073362"/>
      </dsp:txXfrm>
    </dsp:sp>
    <dsp:sp modelId="{41E02499-A766-4CE1-96DD-7427FF6AB551}">
      <dsp:nvSpPr>
        <dsp:cNvPr id="0" name=""/>
        <dsp:cNvSpPr/>
      </dsp:nvSpPr>
      <dsp:spPr>
        <a:xfrm rot="5335122">
          <a:off x="5675147" y="2853133"/>
          <a:ext cx="1667547" cy="166220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C6964-6F59-484E-880B-5E9C8CF1150D}">
      <dsp:nvSpPr>
        <dsp:cNvPr id="0" name=""/>
        <dsp:cNvSpPr/>
      </dsp:nvSpPr>
      <dsp:spPr>
        <a:xfrm>
          <a:off x="6016509" y="1830697"/>
          <a:ext cx="2044122" cy="110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КОПИЯ СВИДЕТЕЛЬСТВА О РОЖДЕНИИ РЕБЕНКА</a:t>
          </a:r>
          <a:endParaRPr lang="ru-RU" sz="1400" kern="1200" dirty="0">
            <a:latin typeface="Arial Narrow" pitchFamily="34" charset="0"/>
            <a:cs typeface="Arial" pitchFamily="34" charset="0"/>
          </a:endParaRPr>
        </a:p>
      </dsp:txBody>
      <dsp:txXfrm>
        <a:off x="6016509" y="1830697"/>
        <a:ext cx="2044122" cy="1108135"/>
      </dsp:txXfrm>
    </dsp:sp>
    <dsp:sp modelId="{2EF574FD-91E6-4D02-B03E-6DA278AB8E0E}">
      <dsp:nvSpPr>
        <dsp:cNvPr id="0" name=""/>
        <dsp:cNvSpPr/>
      </dsp:nvSpPr>
      <dsp:spPr>
        <a:xfrm>
          <a:off x="6084306" y="3435399"/>
          <a:ext cx="1980589" cy="12424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 Narrow" pitchFamily="34" charset="0"/>
              <a:cs typeface="Arial" pitchFamily="34" charset="0"/>
            </a:rPr>
            <a:t>КОПИЯ ЛИЦЕВОГО СЧЕТА ДЛЯ ПЕРЕЧИСЛЕНИЙ</a:t>
          </a:r>
          <a:endParaRPr lang="ru-RU" sz="1400" b="1" kern="1200" dirty="0">
            <a:latin typeface="Arial Narrow" pitchFamily="34" charset="0"/>
            <a:cs typeface="Arial" pitchFamily="34" charset="0"/>
          </a:endParaRPr>
        </a:p>
      </dsp:txBody>
      <dsp:txXfrm>
        <a:off x="6084306" y="3435399"/>
        <a:ext cx="1980589" cy="12424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7D1DE8A-947F-4E6E-BE37-2F2C06E59C24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F9245C0-6E45-40C5-87EF-1E04D37D8F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F2ABE9C-0328-479E-B36B-A777F92D03CC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8529C29-76C4-497F-BCD1-A11441810B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88615-934C-4A61-A6D2-35BA6DEDB360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9CCFA-2DBD-4005-ABA8-CDC7F26070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84C6C-B5BD-4005-AA5B-6FDFEC84020D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AB191-47A3-41C5-ADEF-B683670E27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64EED-25D3-4FF5-AD4B-7C11BFA876EC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7BDDE-73FB-45DF-B022-30FAE34F1D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64CB2-E205-4786-91AF-E7E5B79062C9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C8245-F510-4A85-AE63-1F1A38EF21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23DCF-C0E8-423F-8851-C75FE2B59FF2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21DD3-E0DC-4838-9998-8FB7BABDFB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14B7D-265F-4E1D-89D5-350B827BA829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29263-22CD-4A47-9EED-F7E026E1783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67095-AACE-4BCC-A129-69C1C6DA70A3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D01D8-90C5-40BA-9C3F-F44B85BB26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E79FB-1F75-4C8F-96DA-3583CFC3E511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B7CB2-F60F-4606-9D25-6635F4A718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42AFF-BA61-4EDC-8875-5C1F76477B33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BD853-48BF-47AB-A709-C0EFBA653B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D7BC3-FD31-4A95-8088-8F85D7CF9329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D0108-C802-4E5B-9287-F725D7BFF1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5B1AC-B080-46F5-B4AA-F445C9960D73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968BE-1FC7-4B12-9D27-A306B2319A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F78D43-55DF-4F1F-BFE9-C98F8EB455EE}" type="datetimeFigureOut">
              <a:rPr lang="ru-RU"/>
              <a:pPr>
                <a:defRPr/>
              </a:pPr>
              <a:t>14.02.2018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2E08EC-6582-4C78-9993-69415FE9B8F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620713"/>
            <a:ext cx="7920037" cy="5545137"/>
          </a:xfrm>
          <a:ln>
            <a:solidFill>
              <a:schemeClr val="accent5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Arial Narrow" pitchFamily="34" charset="0"/>
                <a:cs typeface="Arial" pitchFamily="34" charset="0"/>
              </a:rPr>
              <a:t>ПРЕДОСТАВЛЕНИЕ МЕР СОЦИАЛЬНОЙ ПОДДЕРЖКИ ГРАЖДАНАМ, ПОДВЕРГШИМСЯ ВОЗДЕЙСТВИЮ РАДИАЦИИ ВСЛЕДСТВИЕ АВАРИИ НА ЧЕРНОБЫЛЬСКОЙ АЭС И ДРУГИХ ТЕХНОГЕННЫХ КАТАСТРОФ, ПРОЖИВАЮЩИХ НА ТЕРРИТОРИИ АЛЕКСЕЕВСКОГО РАЙОНА </a:t>
            </a:r>
            <a:r>
              <a:rPr lang="ru-RU" sz="2000" dirty="0" smtClean="0">
                <a:latin typeface="Arial Narrow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 Narrow" pitchFamily="34" charset="0"/>
                <a:cs typeface="Arial" pitchFamily="34" charset="0"/>
              </a:rPr>
            </a:br>
            <a:r>
              <a:rPr lang="ru-RU" sz="2000" dirty="0" smtClean="0">
                <a:latin typeface="Arial Narrow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 Narrow" pitchFamily="34" charset="0"/>
                <a:cs typeface="Arial" pitchFamily="34" charset="0"/>
              </a:rPr>
            </a:br>
            <a:r>
              <a:rPr lang="ru-RU" sz="2000" dirty="0" smtClean="0">
                <a:latin typeface="Arial Narrow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 Narrow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отдел по защите граждан неработающей категории, подвергшихся воздействию радиации вследствие аварии на Чернобыльской АЭС и  других техногенных катастроф Управления СЗН администрации Алексеевского района</a:t>
            </a:r>
            <a:br>
              <a:rPr lang="ru-RU" sz="1400" b="1" dirty="0" smtClean="0">
                <a:latin typeface="Arial Narrow" pitchFamily="34" charset="0"/>
                <a:cs typeface="Arial" pitchFamily="34" charset="0"/>
              </a:rPr>
            </a:b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/>
            </a:r>
            <a:br>
              <a:rPr lang="ru-RU" sz="1400" b="1" dirty="0" smtClean="0">
                <a:latin typeface="Arial Narrow" pitchFamily="34" charset="0"/>
                <a:cs typeface="Arial" pitchFamily="34" charset="0"/>
              </a:rPr>
            </a:b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/>
            </a:r>
            <a:br>
              <a:rPr lang="ru-RU" sz="1400" b="1" dirty="0" smtClean="0">
                <a:latin typeface="Arial Narrow" pitchFamily="34" charset="0"/>
                <a:cs typeface="Arial" pitchFamily="34" charset="0"/>
              </a:rPr>
            </a:b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051" name="Рисунок 2" descr="7777 13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2492375"/>
            <a:ext cx="42481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79512" y="332656"/>
          <a:ext cx="8496944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68313" y="273050"/>
            <a:ext cx="3167062" cy="2363788"/>
          </a:xfrm>
        </p:spPr>
        <p:txBody>
          <a:bodyPr/>
          <a:lstStyle/>
          <a:p>
            <a:pPr eaLnBrk="1" hangingPunct="1"/>
            <a:r>
              <a:rPr lang="ru-RU" smtClean="0">
                <a:latin typeface="Arial Narrow" pitchFamily="34" charset="0"/>
                <a:cs typeface="Arial" charset="0"/>
              </a:rPr>
              <a:t>Категории граждан, подвергшихся воздействию радиации вследствие чернобыльской катастрофы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375" y="260350"/>
            <a:ext cx="5040313" cy="59769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kern="0" dirty="0" smtClean="0">
                <a:latin typeface="Arial Narrow" pitchFamily="34" charset="0"/>
                <a:cs typeface="Arial" pitchFamily="34" charset="0"/>
              </a:rPr>
              <a:t>граждане, получившие или перенесшие лучевую болезнь и другие заболевания, связанные с радиационным воздействием вследствие чернобыльской катастрофы или с работами по ликвидации последствий катастрофы на ЧАЭС;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b="1" kern="0" dirty="0" smtClean="0">
              <a:latin typeface="Arial Narrow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kern="0" dirty="0" smtClean="0">
                <a:latin typeface="Arial Narrow" pitchFamily="34" charset="0"/>
                <a:cs typeface="Arial" pitchFamily="34" charset="0"/>
              </a:rPr>
              <a:t>инвалиды, вследствие чернобыльской катастрофы из числа  граждан, принимавших участие в ликвидации последствий катастрофы на ЧАЭС;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b="1" kern="0" dirty="0" smtClean="0">
              <a:latin typeface="Arial Narrow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kern="0" dirty="0" smtClean="0">
                <a:latin typeface="Arial Narrow" pitchFamily="34" charset="0"/>
                <a:cs typeface="Arial" pitchFamily="34" charset="0"/>
              </a:rPr>
              <a:t>граждане, занятые на работе в зоне отчуждения;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b="1" kern="0" dirty="0" smtClean="0">
              <a:latin typeface="Arial Narrow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kern="0" dirty="0" smtClean="0">
                <a:latin typeface="Arial Narrow" pitchFamily="34" charset="0"/>
                <a:cs typeface="Arial" pitchFamily="34" charset="0"/>
              </a:rPr>
              <a:t>граждане, эвакуированные из зоны отчуждения;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b="1" kern="0" dirty="0" smtClean="0">
              <a:latin typeface="Arial Narrow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kern="0" dirty="0" smtClean="0">
                <a:latin typeface="Arial Narrow" pitchFamily="34" charset="0"/>
                <a:cs typeface="Arial" pitchFamily="34" charset="0"/>
              </a:rPr>
              <a:t>граждане, принимавшие в 1986 - 1987 годах участие в работах по ликвидации последствий чернобыльской катастрофы в пределах зоны отчуждения; военнослужащие и военнообязанные, призванные на специальные сборы для выполнения чернобыльских работ</a:t>
            </a:r>
            <a:r>
              <a:rPr lang="ru-RU" sz="1600" b="1" kern="0" dirty="0" smtClean="0">
                <a:latin typeface="Arial Narrow" pitchFamily="34" charset="0"/>
                <a:cs typeface="Times New Roman" pitchFamily="18" charset="0"/>
              </a:rPr>
              <a:t>;</a:t>
            </a:r>
            <a:endParaRPr lang="ru-RU" sz="1600" b="1" kern="0" dirty="0" smtClean="0">
              <a:latin typeface="Arial Narrow" pitchFamily="34" charset="0"/>
            </a:endParaRPr>
          </a:p>
        </p:txBody>
      </p:sp>
      <p:sp>
        <p:nvSpPr>
          <p:cNvPr id="4100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2636838"/>
            <a:ext cx="2935287" cy="361156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101" name="Рисунок 4" descr="C:\Users\User\Pictures\2017-02-20 7777\7777 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275" y="2636838"/>
            <a:ext cx="30861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291512" cy="6178550"/>
          </a:xfr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3) граждане, принимавшие в 1986 - 1987 годах участие в работах по ликвидации последствий чернобыльской катастрофы в пределах зоны отчуждения; военнослужащие и военнообязанные, призванные на специальные сборы для выполнения работ, связанных с ликвидацией последствий чернобыльской катастрофы в пределах зоны отчуждения, включая </a:t>
            </a: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летно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- подъемный, инженерно - технический составы гражданской авиации; лица начальствующего и рядового состава ОВД, проходившие в 1986 - 1987 годах службу в зоне отчуждения; граждане, в том числе военнослужащие и военнообязанные, призванные на военные сборы и принимавшие участие в 1988 - 1990 годах в работах по объекту "Укрытие"; младший и средний медицинский персонал, врачи и другие работники лечебных учреждений</a:t>
            </a:r>
            <a:b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4) граждане, принимавшие в 1988 - 1990 годах участие в работах по ликвидации последствий чернобыльской катастрофы в пределах зоны отчуждения; военнослужащие и военнообязанные, призванные на специальные сборы и привлеченные в эти годы к выполнению работ, связанных с ликвидацией последствий чернобыльской катастрофы, независимо от места дислокации и выполнявшихся работ, а также лица начальствующего и рядового состава органов внутренних дел, проходившие в 1988 - 1990 годах службу в зоне отчуждения;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395288" y="260350"/>
            <a:ext cx="8291512" cy="6178550"/>
          </a:xfrm>
          <a:prstGeom prst="rect">
            <a:avLst/>
          </a:prstGeom>
          <a:ln w="381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endParaRPr lang="ru-RU" sz="14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400" b="1" kern="0" spc="-100" dirty="0">
                <a:latin typeface="Arial Narrow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ru-RU" sz="14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ru-RU" sz="1500" b="1" kern="0" spc="-100" dirty="0" smtClean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500" b="1" kern="0" spc="-100" dirty="0" smtClean="0">
                <a:latin typeface="Arial Narrow" pitchFamily="34" charset="0"/>
                <a:cs typeface="Arial" pitchFamily="34" charset="0"/>
              </a:rPr>
              <a:t>граждане</a:t>
            </a:r>
            <a:r>
              <a:rPr lang="ru-RU" sz="1500" b="1" kern="0" spc="-100" dirty="0">
                <a:latin typeface="Arial Narrow" pitchFamily="34" charset="0"/>
                <a:cs typeface="Arial" pitchFamily="34" charset="0"/>
              </a:rPr>
              <a:t>, принимавшие в 1988 - 1990 годах участие в работах по ликвидации последствий чернобыльской катастрофы в пределах зоны отчуждения; военнослужащие и военнообязанные, призванные на специальные сборы для выполнения чернобыльских работ;</a:t>
            </a:r>
          </a:p>
          <a:p>
            <a:pPr>
              <a:buFont typeface="Arial" pitchFamily="34" charset="0"/>
              <a:buChar char="•"/>
              <a:defRPr/>
            </a:pPr>
            <a:endParaRPr lang="ru-RU" sz="15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500" b="1" kern="0" spc="-100" dirty="0">
                <a:latin typeface="Arial Narrow" pitchFamily="34" charset="0"/>
                <a:cs typeface="Arial" pitchFamily="34" charset="0"/>
              </a:rPr>
              <a:t> граждане, занятые на работах в зоне отчуждения;</a:t>
            </a:r>
          </a:p>
          <a:p>
            <a:pPr>
              <a:buFont typeface="Arial" pitchFamily="34" charset="0"/>
              <a:buChar char="•"/>
              <a:defRPr/>
            </a:pPr>
            <a:endParaRPr lang="ru-RU" sz="15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500" b="1" kern="0" spc="-100" dirty="0">
                <a:latin typeface="Arial Narrow" pitchFamily="34" charset="0"/>
                <a:cs typeface="Arial" pitchFamily="34" charset="0"/>
              </a:rPr>
              <a:t> граждане, эвакуированные в 1986 году из зоны отчуждения или переселенные из зоны отселения;</a:t>
            </a:r>
          </a:p>
          <a:p>
            <a:pPr>
              <a:buFont typeface="Arial" pitchFamily="34" charset="0"/>
              <a:buChar char="•"/>
              <a:defRPr/>
            </a:pPr>
            <a:endParaRPr lang="ru-RU" sz="15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500" b="1" kern="0" spc="-100" dirty="0">
                <a:latin typeface="Arial Narrow" pitchFamily="34" charset="0"/>
                <a:cs typeface="Arial" pitchFamily="34" charset="0"/>
              </a:rPr>
              <a:t> граждане, постоянно проживающие(работающие) на территории зоны проживания с льготным социально-экономическим статусом;</a:t>
            </a:r>
          </a:p>
          <a:p>
            <a:pPr>
              <a:buFont typeface="Arial" pitchFamily="34" charset="0"/>
              <a:buChar char="•"/>
              <a:defRPr/>
            </a:pPr>
            <a:endParaRPr lang="ru-RU" sz="15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500" b="1" kern="0" spc="-100" dirty="0">
                <a:latin typeface="Arial Narrow" pitchFamily="34" charset="0"/>
                <a:cs typeface="Arial" pitchFamily="34" charset="0"/>
              </a:rPr>
              <a:t> граждане, постоянно проживающие(работающие) в зоне отселения;</a:t>
            </a:r>
          </a:p>
          <a:p>
            <a:pPr>
              <a:buFont typeface="Arial" pitchFamily="34" charset="0"/>
              <a:buChar char="•"/>
              <a:defRPr/>
            </a:pPr>
            <a:endParaRPr lang="ru-RU" sz="15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500" b="1" kern="0" spc="-100" dirty="0">
                <a:latin typeface="Arial Narrow" pitchFamily="34" charset="0"/>
                <a:cs typeface="Arial" pitchFamily="34" charset="0"/>
              </a:rPr>
              <a:t> граждане, занятые на работах в зоне отселения (не проживающие в этой зоне);</a:t>
            </a:r>
          </a:p>
          <a:p>
            <a:pPr>
              <a:buFont typeface="Arial" pitchFamily="34" charset="0"/>
              <a:buChar char="•"/>
              <a:defRPr/>
            </a:pPr>
            <a:endParaRPr lang="ru-RU" sz="15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500" b="1" kern="0" spc="-100" dirty="0">
                <a:latin typeface="Arial Narrow" pitchFamily="34" charset="0"/>
                <a:cs typeface="Arial" pitchFamily="34" charset="0"/>
              </a:rPr>
              <a:t> граждане, выехавшие добровольно из зоны проживания с правом на  отселение;</a:t>
            </a:r>
          </a:p>
          <a:p>
            <a:pPr>
              <a:buFont typeface="Arial" pitchFamily="34" charset="0"/>
              <a:buChar char="•"/>
              <a:defRPr/>
            </a:pPr>
            <a:endParaRPr lang="ru-RU" sz="1500" b="1" kern="0" spc="-100" dirty="0">
              <a:latin typeface="Arial Narrow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sz="1500" b="1" kern="0" spc="-100" dirty="0">
                <a:latin typeface="Arial Narrow" pitchFamily="34" charset="0"/>
                <a:cs typeface="Arial" pitchFamily="34" charset="0"/>
              </a:rPr>
              <a:t> военнослужащие, проходившие военную службу в зонах: отчуждения, отселения, проживания с правом на отселение, проживания с льготным социально-экономическим статусом.</a:t>
            </a:r>
          </a:p>
          <a:p>
            <a:pPr>
              <a:buFontTx/>
              <a:buChar char="-"/>
              <a:defRPr/>
            </a:pPr>
            <a:endParaRPr lang="ru-RU" sz="1400" kern="0" spc="-100" dirty="0">
              <a:latin typeface="Arial Narrow" pitchFamily="34" charset="0"/>
              <a:cs typeface="Arial" pitchFamily="34" charset="0"/>
            </a:endParaRPr>
          </a:p>
          <a:p>
            <a:pPr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1800" b="1" smtClean="0">
                <a:latin typeface="Arial Narrow" pitchFamily="34" charset="0"/>
                <a:cs typeface="Arial" charset="0"/>
              </a:rPr>
              <a:t>Меры социальной поддержки носят заявительный характер и предусмотрены гражданам РФ,  имеющим постоянную регистрацию в чернобыльской зоне с основаниями для назначения выплат </a:t>
            </a:r>
            <a:endParaRPr lang="ru-RU" sz="1800" smtClean="0">
              <a:latin typeface="Arial Narrow" pitchFamily="34" charset="0"/>
              <a:cs typeface="Arial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3059113" y="1628775"/>
          <a:ext cx="5627687" cy="5659562"/>
        </p:xfrm>
        <a:graphic>
          <a:graphicData uri="http://schemas.openxmlformats.org/drawingml/2006/table">
            <a:tbl>
              <a:tblPr/>
              <a:tblGrid>
                <a:gridCol w="4609231"/>
                <a:gridCol w="1018456"/>
              </a:tblGrid>
              <a:tr h="261554"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Наименование компенсации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2897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Ежемесячная денежная компенсация (ЕДК) при условии постоянного проживания до 2 декабря 1995 года на территории зоны проживания с льготным социально-экономическим статусом (п.1 ч.2 ст.19 Закона)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60,23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32897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Ежемесячное дополнительное пособие зарегистрированным в установленном порядке безработным при условии постоянного проживания до 2 декабря 1995 года в Чернобыльской зоне(п.4 ч.1   ст.18 Закона 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150,54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32897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ЕДК на питание обучающихся в государственных общеобразовательных учреждениях, учреждениях начального и среднего профессионального образования в период учебного процесса,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(п.10 ч.1ст.18 Закона)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172,61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pic>
        <p:nvPicPr>
          <p:cNvPr id="6164" name="Содержимое 4" descr="C:\Users\User\Pictures\2017-02-20 7777\7777 137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628775"/>
            <a:ext cx="2590800" cy="42481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5976938"/>
          </a:xfrm>
        </p:spPr>
        <p:txBody>
          <a:bodyPr/>
          <a:lstStyle/>
          <a:p>
            <a:pPr eaLnBrk="1" hangingPunct="1"/>
            <a:endParaRPr lang="ru-RU" sz="12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00113" y="333375"/>
          <a:ext cx="7200799" cy="7481316"/>
        </p:xfrm>
        <a:graphic>
          <a:graphicData uri="http://schemas.openxmlformats.org/drawingml/2006/table">
            <a:tbl>
              <a:tblPr/>
              <a:tblGrid>
                <a:gridCol w="5742068"/>
                <a:gridCol w="1458731"/>
              </a:tblGrid>
              <a:tr h="144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0098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ЕДК на питание детей в детских дошкольных учреждениях (п.7 ч.2 ст19 Закона)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443,89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024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ЕДК на питание с молочной кухни для детей до 3-х лет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детям первого года жизни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детям второго и третьего года жизни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(п.6 ч.2 ст.19 Закона)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567,16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493,18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0147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ЕДК на приобретение продовольственных товаров инвалидам  ЧАЭС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(п.13 ч.1 ст.14 Закона)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903,28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0147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ЕДК на приобретение продовольственных товаров ликвидаторам  ЧАЭС (п.3 ч.1 ст.15 Закона)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602,15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80443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ЕДК в возмещение вреда, причиненного здоровью в связи с радиационным воздействием вследствие ЧАЭС либо с выполнением работ по ликвидации последствий аварии  на ЧАЭС(п.15 ч.1 ст.14 Закона)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инвалидам 1 группы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инвалидам 2 группы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инвалидам 3 группы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18886,59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9443,30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3777,30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024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ЕДК за потерю кормильца- участника ликвидации последствий катастрофы на Чернобыльской АЭС на каждого нетрудоспособного члена семьи  независимо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от размера пенсии  (ч.2 ст.41 Закона 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228,48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0098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Ежегодная компенсация на оздоровление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(п.  13 ст.17 Закона)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Arial Unicode MS" pitchFamily="34" charset="-128"/>
                          <a:cs typeface="Arial" pitchFamily="34" charset="0"/>
                        </a:rPr>
                        <a:t>          293,76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158163" cy="6192838"/>
          </a:xfrm>
        </p:spPr>
        <p:txBody>
          <a:bodyPr/>
          <a:lstStyle/>
          <a:p>
            <a:pPr eaLnBrk="1" hangingPunct="1"/>
            <a:endParaRPr lang="ru-RU" sz="12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84213" y="333375"/>
          <a:ext cx="7632848" cy="8035164"/>
        </p:xfrm>
        <a:graphic>
          <a:graphicData uri="http://schemas.openxmlformats.org/drawingml/2006/table">
            <a:tbl>
              <a:tblPr/>
              <a:tblGrid>
                <a:gridCol w="6048672"/>
                <a:gridCol w="1584176"/>
              </a:tblGrid>
              <a:tr h="215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Ежегодная компенсация за вред здоровью 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(ч.1ст. 39 Закона)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инвалидам 1 и 2 групп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инвалидам 3 группы и лицам (в том числе детям и подросткам),  перенесшим лучевую болезнь и другие заболевания вследствие чернобыльской катастрофы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1505,46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1204,38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Ежегодная компенсация на оздоровление  (ст.40 Закона)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гражданам указанным в п.3 ч.1 ст.13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гражданам указанным в п.4 ч.1 ст.13 принимавшим участие в ликвидации последствий катастрофы на ЧАЭС в 1988 году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гражданам указанным в пункте 4 часть первая ст.13 принимавшим участие в ликвидации последствий катастрофы на ЧАЭС в 1989-1990 годах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903,28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602,15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301,10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Ежегодная компенсация детям, потерявшим кормильца (ч.3ст.41)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301,10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Единовременная компенсация за вред здоровью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(часть вторая  ст.39)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инвалидам   1 группы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инвалидам   2 группы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инвалидам   3 группы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30109,06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21076,36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15054,56         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Единовременная компенсация (ч.4ст.39):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семьям потерявшим кормильца вследствие Чернобыльской катастрофы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родителям погибшего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30109,06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449263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   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15054,56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Пособие на погребение (ч.4ст.14 Закона)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11456,14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39750" y="274638"/>
            <a:ext cx="8147050" cy="850900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2000" b="1" dirty="0" smtClean="0">
                <a:latin typeface="Arial Narrow" pitchFamily="34" charset="0"/>
                <a:cs typeface="Arial" charset="0"/>
              </a:rPr>
              <a:t>МЕРЫ СОЦИАЛЬНОЙ ПОДДЕРЖКИ УЧАСТНИКАМ ЛИКВИДАЦИИ АВАРИИ НА ЧАЭС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147248" cy="540060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defRPr/>
            </a:pPr>
            <a:endParaRPr lang="ru-RU" sz="1400" b="1" dirty="0" smtClean="0">
              <a:latin typeface="Arial Narrow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обеспечении нуждающихся в улучшении жилищных условий;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компенсация расходов на оплату жилых помещений и коммунальных услуг;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доплата до размера прежнего заработка при переводе на нижеоплачиваемую работу;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дополнительный отпуск 14 календарных дней;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выплата пособия по временной нетрудоспособности в размере 100 процентов; 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преимущественное право на оставление на работе при сокращении; 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внеочередное обслуживание в лечебно-профилактических учреждениях и аптеках;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внеочередное обеспечение детей местами в дошкольных общеобразовательных организациях; 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ежемесячная денежная компенсация им, а также проживающим с ними детям, не достигшим 14-летнего возраста, на приобретение продовольственных товаров;  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ежемесячная денежная компенсация в возмещение вреда в зависимости от группы инвалидности; </a:t>
            </a:r>
          </a:p>
          <a:p>
            <a:pPr>
              <a:defRPr/>
            </a:pPr>
            <a:r>
              <a:rPr lang="ru-RU" sz="1400" b="1" dirty="0" smtClean="0">
                <a:latin typeface="Arial Narrow" pitchFamily="34" charset="0"/>
                <a:cs typeface="Arial" pitchFamily="34" charset="0"/>
              </a:rPr>
              <a:t>пособие на погребение.</a:t>
            </a:r>
            <a:endParaRPr lang="ru-RU" sz="1400" b="1" dirty="0"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2000" b="1" dirty="0" smtClean="0">
                <a:latin typeface="Arial Narrow" pitchFamily="34" charset="0"/>
                <a:cs typeface="Arial" charset="0"/>
              </a:rPr>
              <a:t>ДОКУМЕНТЫ НА ОФОРМЛЕНИЕ КОМПЕНСАЦИЙ И ЛЬГОТ  УЧАСТНИКАМ ЛИКВИДАЦИИ АВАРИИ НА ЧАЭС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1800" b="1" dirty="0" smtClean="0">
                <a:latin typeface="Arial Narrow" pitchFamily="34" charset="0"/>
              </a:rPr>
              <a:t>заявление;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копия паспорта;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копия удостоверения участника ЛПА;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справка медико-социальной экспертизы (для инвалидов) со связью с ЧАЭС;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заключение межведомственного экспертного совета;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копия документа об участии в ликвидации аварии на ЧАЭС;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согласие на обработку персональных данных.</a:t>
            </a:r>
          </a:p>
          <a:p>
            <a:endParaRPr lang="ru-RU" sz="1600" dirty="0" smtClean="0">
              <a:latin typeface="Arial Narrow" pitchFamily="34" charset="0"/>
            </a:endParaRPr>
          </a:p>
          <a:p>
            <a:endParaRPr lang="ru-RU" sz="18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2000" b="1" dirty="0" smtClean="0">
                <a:latin typeface="Arial Narrow" pitchFamily="34" charset="0"/>
                <a:cs typeface="Arial" charset="0"/>
              </a:rPr>
              <a:t>Льготы гражданам, зарегистрированным и  проживающим на территории чернобыльской  зоны Алексеевского района </a:t>
            </a:r>
            <a:endParaRPr lang="ru-RU" sz="2000" dirty="0" smtClean="0">
              <a:latin typeface="Arial Narrow" pitchFamily="34" charset="0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1600" b="1" dirty="0" smtClean="0">
                <a:latin typeface="Arial Narrow" pitchFamily="34" charset="0"/>
                <a:cs typeface="Arial" charset="0"/>
              </a:rPr>
              <a:t>ежемесячная компенсация за проживание в Чернобыльской зоне при условии постоянного проживания до 2 декабря 1995г.;</a:t>
            </a:r>
          </a:p>
          <a:p>
            <a:endParaRPr lang="ru-RU" sz="1600" b="1" dirty="0" smtClean="0">
              <a:latin typeface="Arial Narrow" pitchFamily="34" charset="0"/>
              <a:cs typeface="Arial" charset="0"/>
            </a:endParaRPr>
          </a:p>
          <a:p>
            <a:r>
              <a:rPr lang="ru-RU" sz="1600" b="1" dirty="0" smtClean="0">
                <a:latin typeface="Arial Narrow" pitchFamily="34" charset="0"/>
                <a:cs typeface="Arial" charset="0"/>
              </a:rPr>
              <a:t>дополнительное пособие зарегистрированным в установленном порядке безработным  при условии постоянного проживания до 2 декабря 1995г.;</a:t>
            </a:r>
          </a:p>
          <a:p>
            <a:endParaRPr lang="ru-RU" sz="1600" b="1" dirty="0" smtClean="0">
              <a:latin typeface="Arial Narrow" pitchFamily="34" charset="0"/>
              <a:cs typeface="Arial" charset="0"/>
            </a:endParaRPr>
          </a:p>
          <a:p>
            <a:r>
              <a:rPr lang="ru-RU" sz="1600" b="1" dirty="0" smtClean="0">
                <a:latin typeface="Arial Narrow" pitchFamily="34" charset="0"/>
                <a:cs typeface="Arial" charset="0"/>
              </a:rPr>
              <a:t>ежемесячная компенсация на питание с молочной кухни детям от 0 до 3 лет;</a:t>
            </a:r>
          </a:p>
          <a:p>
            <a:endParaRPr lang="ru-RU" sz="1600" b="1" dirty="0" smtClean="0">
              <a:latin typeface="Arial Narrow" pitchFamily="34" charset="0"/>
              <a:cs typeface="Arial" charset="0"/>
            </a:endParaRPr>
          </a:p>
          <a:p>
            <a:r>
              <a:rPr lang="ru-RU" sz="1600" b="1" dirty="0" smtClean="0">
                <a:latin typeface="Arial Narrow" pitchFamily="34" charset="0"/>
                <a:cs typeface="Arial" charset="0"/>
              </a:rPr>
              <a:t>ежемесячная компенсация на питание в общеобразовательных и профессиональных </a:t>
            </a:r>
            <a:r>
              <a:rPr lang="ru-RU" sz="1600" b="1" dirty="0" err="1" smtClean="0">
                <a:latin typeface="Arial Narrow" pitchFamily="34" charset="0"/>
                <a:cs typeface="Arial" charset="0"/>
              </a:rPr>
              <a:t>средне-технических</a:t>
            </a:r>
            <a:r>
              <a:rPr lang="ru-RU" sz="1600" b="1" dirty="0" smtClean="0">
                <a:latin typeface="Arial Narrow" pitchFamily="34" charset="0"/>
                <a:cs typeface="Arial" charset="0"/>
              </a:rPr>
              <a:t> организациях;</a:t>
            </a:r>
          </a:p>
          <a:p>
            <a:endParaRPr lang="ru-RU" sz="1600" b="1" dirty="0" smtClean="0">
              <a:latin typeface="Arial Narrow" pitchFamily="34" charset="0"/>
              <a:cs typeface="Arial" charset="0"/>
            </a:endParaRPr>
          </a:p>
          <a:p>
            <a:r>
              <a:rPr lang="ru-RU" sz="1600" b="1" dirty="0" smtClean="0">
                <a:latin typeface="Arial Narrow" pitchFamily="34" charset="0"/>
                <a:cs typeface="Arial" charset="0"/>
              </a:rPr>
              <a:t>ежемесячная компенсация на питание в дошкольных организациях</a:t>
            </a:r>
            <a:r>
              <a:rPr lang="ru-RU" sz="1600" b="1" dirty="0" smtClean="0">
                <a:latin typeface="Arial" charset="0"/>
                <a:cs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282154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1800" b="1" dirty="0" smtClean="0">
                <a:latin typeface="Arial" charset="0"/>
                <a:cs typeface="Arial" charset="0"/>
              </a:rPr>
              <a:t>ДОКУМЕНТЫ НА ОФОРМЛЕНИЕ КОМПЕНСАЦИИ ЗА ПРОЖИВАНИЕ ПЕНСИОНЕРАМ И ИНВАЛИДАМ</a:t>
            </a:r>
            <a:endParaRPr lang="ru-RU" sz="1800" dirty="0" smtClean="0">
              <a:latin typeface="Arial" charset="0"/>
              <a:cs typeface="Arial" charset="0"/>
            </a:endParaRPr>
          </a:p>
        </p:txBody>
      </p:sp>
      <p:pic>
        <p:nvPicPr>
          <p:cNvPr id="11267" name="Содержимое 5" descr="7777 13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560" y="1556792"/>
            <a:ext cx="4896544" cy="4681537"/>
          </a:xfrm>
        </p:spPr>
      </p:pic>
      <p:sp>
        <p:nvSpPr>
          <p:cNvPr id="11268" name="Содержимое 3"/>
          <p:cNvSpPr>
            <a:spLocks noGrp="1"/>
          </p:cNvSpPr>
          <p:nvPr>
            <p:ph sz="half" idx="2"/>
          </p:nvPr>
        </p:nvSpPr>
        <p:spPr>
          <a:xfrm>
            <a:off x="5436096" y="1556792"/>
            <a:ext cx="3239592" cy="4669382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1800" b="1" dirty="0" smtClean="0">
                <a:latin typeface="Arial Narrow" pitchFamily="34" charset="0"/>
              </a:rPr>
              <a:t>заявление;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справка о проживании в чернобыльской зоне до 2 декабря 1995 года;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копия паспорта;</a:t>
            </a:r>
          </a:p>
          <a:p>
            <a:endParaRPr lang="ru-RU" sz="1800" b="1" dirty="0" smtClean="0">
              <a:latin typeface="Arial Narrow" pitchFamily="34" charset="0"/>
            </a:endParaRPr>
          </a:p>
          <a:p>
            <a:r>
              <a:rPr lang="ru-RU" sz="1800" b="1" dirty="0" smtClean="0">
                <a:latin typeface="Arial Narrow" pitchFamily="34" charset="0"/>
              </a:rPr>
              <a:t>копия лицевого счета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777 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6"/>
            <a:ext cx="9144000" cy="68551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5" name="Схема 4"/>
          <p:cNvGraphicFramePr/>
          <p:nvPr/>
        </p:nvGraphicFramePr>
        <p:xfrm>
          <a:off x="899592" y="332656"/>
          <a:ext cx="8064896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18487" cy="1354137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sz="2400" b="1" i="1" smtClean="0"/>
              <a:t>КОНТАКТНАЯ ИНФОРМАЦИЯ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eaLnBrk="1" hangingPunct="1">
              <a:defRPr/>
            </a:pPr>
            <a:r>
              <a:rPr lang="ru-RU" altLang="ru-RU" sz="1600" b="1" dirty="0" smtClean="0">
                <a:latin typeface="Arial Narrow" pitchFamily="34" charset="0"/>
                <a:cs typeface="Arial" pitchFamily="34" charset="0"/>
              </a:rPr>
              <a:t>управление социальной защиты населения администрации муниципального района «Алексеевский район и город Алексеевка» Белгородской области</a:t>
            </a:r>
          </a:p>
          <a:p>
            <a:pPr eaLnBrk="1" hangingPunct="1">
              <a:defRPr/>
            </a:pPr>
            <a:endParaRPr lang="ru-RU" altLang="ru-RU" sz="1600" b="1" dirty="0" smtClean="0">
              <a:latin typeface="Arial Narrow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Arial Narrow" pitchFamily="34" charset="0"/>
                <a:cs typeface="Arial" pitchFamily="34" charset="0"/>
              </a:rPr>
              <a:t>309850, Белгородская область, город Алексеевка, площадь Победы, дом 75</a:t>
            </a:r>
          </a:p>
          <a:p>
            <a:pPr eaLnBrk="1" hangingPunct="1">
              <a:defRPr/>
            </a:pPr>
            <a:endParaRPr lang="ru-RU" altLang="ru-RU" sz="1600" b="1" dirty="0" smtClean="0">
              <a:latin typeface="Arial Narrow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Arial Narrow" pitchFamily="34" charset="0"/>
                <a:cs typeface="Arial" pitchFamily="34" charset="0"/>
              </a:rPr>
              <a:t>начальник управления – 8(47234)-3-17-55</a:t>
            </a:r>
          </a:p>
          <a:p>
            <a:pPr eaLnBrk="1" hangingPunct="1">
              <a:defRPr/>
            </a:pPr>
            <a:endParaRPr lang="ru-RU" altLang="ru-RU" sz="1600" b="1" dirty="0" smtClean="0">
              <a:latin typeface="Arial Narrow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Arial Narrow" pitchFamily="34" charset="0"/>
                <a:cs typeface="Arial" pitchFamily="34" charset="0"/>
              </a:rPr>
              <a:t>заместитель начальника управления – 8(47234)-3-51-59</a:t>
            </a:r>
          </a:p>
          <a:p>
            <a:pPr eaLnBrk="1" hangingPunct="1">
              <a:defRPr/>
            </a:pPr>
            <a:endParaRPr lang="ru-RU" altLang="ru-RU" sz="1600" b="1" dirty="0" smtClean="0">
              <a:latin typeface="Arial Narrow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Arial Narrow" pitchFamily="34" charset="0"/>
                <a:cs typeface="Arial" pitchFamily="34" charset="0"/>
              </a:rPr>
              <a:t>начальник отдела ЧАЭС по неработающим гражданам – 8(47234)-3-03-22</a:t>
            </a:r>
          </a:p>
          <a:p>
            <a:pPr eaLnBrk="1" hangingPunct="1">
              <a:defRPr/>
            </a:pPr>
            <a:endParaRPr lang="ru-RU" altLang="ru-RU" sz="1600" b="1" dirty="0" smtClean="0">
              <a:latin typeface="Arial Narrow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ru-RU" altLang="ru-RU" sz="1600" b="1" smtClean="0">
                <a:latin typeface="Arial Narrow" pitchFamily="34" charset="0"/>
                <a:cs typeface="Arial" pitchFamily="34" charset="0"/>
              </a:rPr>
              <a:t>приемная/факс </a:t>
            </a:r>
            <a:r>
              <a:rPr lang="ru-RU" altLang="ru-RU" sz="1600" b="1" dirty="0" smtClean="0">
                <a:latin typeface="Arial Narrow" pitchFamily="34" charset="0"/>
                <a:cs typeface="Arial" pitchFamily="34" charset="0"/>
              </a:rPr>
              <a:t>– 8(47234)-3-05-36</a:t>
            </a:r>
          </a:p>
          <a:p>
            <a:pPr eaLnBrk="1" hangingPunct="1">
              <a:buFontTx/>
              <a:buNone/>
              <a:defRPr/>
            </a:pPr>
            <a:endParaRPr lang="ru-RU" altLang="ru-RU" sz="1200" dirty="0" smtClean="0">
              <a:latin typeface="Arial Narrow" pitchFamily="34" charset="0"/>
              <a:cs typeface="Arial" pitchFamily="34" charset="0"/>
            </a:endParaRPr>
          </a:p>
          <a:p>
            <a:pPr>
              <a:defRPr/>
            </a:pP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762</TotalTime>
  <Words>1236</Words>
  <Application>Microsoft Office PowerPoint</Application>
  <PresentationFormat>Экран (4:3)</PresentationFormat>
  <Paragraphs>177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ПРЕДОСТАВЛЕНИЕ МЕР СОЦИАЛЬНОЙ ПОДДЕРЖКИ ГРАЖДАНАМ, ПОДВЕРГШИМСЯ ВОЗДЕЙСТВИЮ РАДИАЦИИ ВСЛЕДСТВИЕ АВАРИИ НА ЧЕРНОБЫЛЬСКОЙ АЭС И ДРУГИХ ТЕХНОГЕННЫХ КАТАСТРОФ, ПРОЖИВАЮЩИХ НА ТЕРРИТОРИИ АЛЕКСЕЕВСКОГО РАЙОНА           отдел по защите граждан неработающей категории, подвергшихся воздействию радиации вследствие аварии на Чернобыльской АЭС и  других техногенных катастроф Управления СЗН администрации Алексеевского района    </vt:lpstr>
      <vt:lpstr>Слайд 2</vt:lpstr>
      <vt:lpstr>Категории граждан, подвергшихся воздействию радиации вследствие чернобыльской катастрофы</vt:lpstr>
      <vt:lpstr>      3) граждане, принимавшие в 1986 - 1987 годах участие в работах по ликвидации последствий чернобыльской катастрофы в пределах зоны отчуждения; военнослужащие и военнообязанные, призванные на специальные сборы для выполнения работ, связанных с ликвидацией последствий чернобыльской катастрофы в пределах зоны отчуждения, включая летно - подъемный, инженерно - технический составы гражданской авиации; лица начальствующего и рядового состава ОВД, проходившие в 1986 - 1987 годах службу в зоне отчуждения; граждане, в том числе военнослужащие и военнообязанные, призванные на военные сборы и принимавшие участие в 1988 - 1990 годах в работах по объекту "Укрытие"; младший и средний медицинский персонал, врачи и другие работники лечебных учреждений  4) граждане, принимавшие в 1988 - 1990 годах участие в работах по ликвидации последствий чернобыльской катастрофы в пределах зоны отчуждения; военнослужащие и военнообязанные, призванные на специальные сборы и привлеченные в эти годы к выполнению работ, связанных с ликвидацией последствий чернобыльской катастрофы, независимо от места дислокации и выполнявшихся работ, а также лица начальствующего и рядового состава органов внутренних дел, проходившие в 1988 - 1990 годах службу в зоне отчуждения;</vt:lpstr>
      <vt:lpstr>Меры социальной поддержки носят заявительный характер и предусмотрены гражданам РФ,  имеющим постоянную регистрацию в чернобыльской зоне с основаниями для назначения выплат </vt:lpstr>
      <vt:lpstr>Слайд 6</vt:lpstr>
      <vt:lpstr>Слайд 7</vt:lpstr>
      <vt:lpstr>МЕРЫ СОЦИАЛЬНОЙ ПОДДЕРЖКИ УЧАСТНИКАМ ЛИКВИДАЦИИ АВАРИИ НА ЧАЭС</vt:lpstr>
      <vt:lpstr>ДОКУМЕНТЫ НА ОФОРМЛЕНИЕ КОМПЕНСАЦИЙ И ЛЬГОТ  УЧАСТНИКАМ ЛИКВИДАЦИИ АВАРИИ НА ЧАЭС</vt:lpstr>
      <vt:lpstr>Льготы гражданам, зарегистрированным и  проживающим на территории чернобыльской  зоны Алексеевского района </vt:lpstr>
      <vt:lpstr>ДОКУМЕНТЫ НА ОФОРМЛЕНИЕ КОМПЕНСАЦИИ ЗА ПРОЖИВАНИЕ ПЕНСИОНЕРАМ И ИНВАЛИДАМ</vt:lpstr>
      <vt:lpstr>Слайд 12</vt:lpstr>
      <vt:lpstr>КОНТАКТНАЯ ИНФОРМАЦИЯ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ПРЕДОСТАВЛЕНИЕ МЕР СОЦИАЛЬНОЙ ПОДДЕРЖКИ ГРАЖДАНАМ, ПОДВЕРГШИМСЯ ВОЗДЕЙСТВИЮ РАДИАЦИИ ВСЛЕДСТВИЕ АВАРИИ НА ЧЕРНОБЫЛЬСКОЙ АЭС И ДРУГИХ ТЕХНОГЕННЫХ КАТАСТРОФ, ПРОЖИВАЮЩИХ НА ТЕРРИТОРИИ АЛЕКСЕЕВСКОГО РАЙОНА</dc:title>
  <dc:creator>User</dc:creator>
  <cp:lastModifiedBy>User</cp:lastModifiedBy>
  <cp:revision>175</cp:revision>
  <dcterms:created xsi:type="dcterms:W3CDTF">2017-02-20T13:00:16Z</dcterms:created>
  <dcterms:modified xsi:type="dcterms:W3CDTF">2018-02-14T11:01:59Z</dcterms:modified>
</cp:coreProperties>
</file>